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62" r:id="rId2"/>
    <p:sldId id="263" r:id="rId3"/>
    <p:sldId id="266" r:id="rId4"/>
    <p:sldId id="256" r:id="rId5"/>
    <p:sldId id="257" r:id="rId6"/>
    <p:sldId id="267" r:id="rId7"/>
    <p:sldId id="264" r:id="rId8"/>
    <p:sldId id="26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6" d="100"/>
          <a:sy n="56" d="100"/>
        </p:scale>
        <p:origin x="1000" y="44"/>
      </p:cViewPr>
      <p:guideLst/>
    </p:cSldViewPr>
  </p:slideViewPr>
  <p:notesTextViewPr>
    <p:cViewPr>
      <p:scale>
        <a:sx n="1" d="1"/>
        <a:sy n="1" d="1"/>
      </p:scale>
      <p:origin x="0" y="0"/>
    </p:cViewPr>
  </p:notesTextViewPr>
  <p:notesViewPr>
    <p:cSldViewPr snapToGrid="0">
      <p:cViewPr varScale="1">
        <p:scale>
          <a:sx n="45" d="100"/>
          <a:sy n="45" d="100"/>
        </p:scale>
        <p:origin x="2760" y="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C208C8-2C0B-0F6F-415D-D85C4EB4C3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A72F65E9-B1DA-1ACB-C011-BE2D58E1E9B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274A11-DC9E-4501-86E3-120F31E36001}" type="datetimeFigureOut">
              <a:rPr lang="en-GB" smtClean="0"/>
              <a:t>31/08/2025</a:t>
            </a:fld>
            <a:endParaRPr lang="en-GB"/>
          </a:p>
        </p:txBody>
      </p:sp>
      <p:sp>
        <p:nvSpPr>
          <p:cNvPr id="4" name="Footer Placeholder 3">
            <a:extLst>
              <a:ext uri="{FF2B5EF4-FFF2-40B4-BE49-F238E27FC236}">
                <a16:creationId xmlns:a16="http://schemas.microsoft.com/office/drawing/2014/main" id="{F9222341-0FDF-9002-3AC9-B6ADF71A37C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9CCE6C9A-FC2E-6BF5-8B23-4A516188BE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B37D492-EB98-49A7-A4AA-4CA0AA50A9AC}" type="slidenum">
              <a:rPr lang="en-GB" smtClean="0"/>
              <a:t>‹#›</a:t>
            </a:fld>
            <a:endParaRPr lang="en-GB"/>
          </a:p>
        </p:txBody>
      </p:sp>
    </p:spTree>
    <p:extLst>
      <p:ext uri="{BB962C8B-B14F-4D97-AF65-F5344CB8AC3E}">
        <p14:creationId xmlns:p14="http://schemas.microsoft.com/office/powerpoint/2010/main" val="30497458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3F7DEE-9B2C-491E-BF38-A2DCCB914E75}" type="datetimeFigureOut">
              <a:rPr lang="en-GB" smtClean="0"/>
              <a:t>31/08/2025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F5F7FD-DDA6-4C2D-8215-5B3927A80481}" type="slidenum">
              <a:rPr lang="en-GB" smtClean="0"/>
              <a:t>‹#›</a:t>
            </a:fld>
            <a:endParaRPr lang="en-GB"/>
          </a:p>
        </p:txBody>
      </p:sp>
    </p:spTree>
    <p:extLst>
      <p:ext uri="{BB962C8B-B14F-4D97-AF65-F5344CB8AC3E}">
        <p14:creationId xmlns:p14="http://schemas.microsoft.com/office/powerpoint/2010/main" val="1304070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1416B-A563-2F58-AA14-EAB7802D4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84330A-AF37-ACD7-9B54-A35DEB0A8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E796E-D4A8-4937-9692-D80BE3E6F99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CE7A7B-0E02-2457-143A-80C0500C1692}"/>
              </a:ext>
            </a:extLst>
          </p:cNvPr>
          <p:cNvSpPr>
            <a:spLocks noGrp="1"/>
          </p:cNvSpPr>
          <p:nvPr>
            <p:ph type="sldNum" sz="quarter" idx="5"/>
          </p:nvPr>
        </p:nvSpPr>
        <p:spPr/>
        <p:txBody>
          <a:bodyPr/>
          <a:lstStyle/>
          <a:p>
            <a:fld id="{5BF5F7FD-DDA6-4C2D-8215-5B3927A80481}" type="slidenum">
              <a:rPr lang="en-GB" smtClean="0"/>
              <a:t>3</a:t>
            </a:fld>
            <a:endParaRPr lang="en-GB"/>
          </a:p>
        </p:txBody>
      </p:sp>
    </p:spTree>
    <p:extLst>
      <p:ext uri="{BB962C8B-B14F-4D97-AF65-F5344CB8AC3E}">
        <p14:creationId xmlns:p14="http://schemas.microsoft.com/office/powerpoint/2010/main" val="3331781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F5F7FD-DDA6-4C2D-8215-5B3927A80481}" type="slidenum">
              <a:rPr lang="en-GB" smtClean="0"/>
              <a:t>4</a:t>
            </a:fld>
            <a:endParaRPr lang="en-GB"/>
          </a:p>
        </p:txBody>
      </p:sp>
    </p:spTree>
    <p:extLst>
      <p:ext uri="{BB962C8B-B14F-4D97-AF65-F5344CB8AC3E}">
        <p14:creationId xmlns:p14="http://schemas.microsoft.com/office/powerpoint/2010/main" val="2310082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64CC4-97BC-1844-6F6E-9DA481FF1D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F12DEB8-E04E-47A6-6601-AB3F668ED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353C917-6FFA-3303-18B4-202031EFAF6D}"/>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D35C39AB-E353-0D38-243D-0A6E8FBAB8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626859-2B76-1B79-3FB4-3BBD3F0F562C}"/>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1381623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2A498-916F-9D14-F94C-27EA828E7DF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31436CF-DFD0-DD66-2F6F-8D73FF87DD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C7932F0-D98A-7F11-D7FB-FE63D372054B}"/>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A2A0A7CE-0E2C-8CE3-FDF2-3E65909EAD9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664273-CE5D-658A-8DC2-7AE6566D9838}"/>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878537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A8B034-FBC6-7937-5E61-B67DF1549EB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3406BD0-CFBF-B5B0-F511-62CCFCF2FF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4CCFF6-B2EF-B1D1-C026-52CCDC8044F3}"/>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D7D22101-E447-2E15-529D-C202B4B52F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D33CE95-6EE4-220D-5B25-15456BE9B9BC}"/>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2319706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F9D77-EFC6-DE42-5DB2-909B8E3131C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6123F80-0DCB-DE91-7225-50089908BA4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D1B1DCF-169A-55D3-CE7B-350CA7D9E7A4}"/>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9EE0F5C9-E646-14D8-3BF6-CAD7CBDB97C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9907691-56CE-7D28-E211-4DD3DA1016A1}"/>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383672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9A224-39D1-D03C-5D7E-9F23280B1A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B8BA899-7014-BC22-6927-3EF612C976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219452-3007-EC21-8E8A-080FEC704F13}"/>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5B09A3FA-D2E5-D275-6727-43F17A101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E7F817-C02F-5D50-5FF4-27CC717A7F7E}"/>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141489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4F344-903C-AF9F-419D-D51712B423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0A75B5-451C-5E93-59EC-24FE5C2539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5540C8-23CC-35F1-A340-255F8FCCC26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7A7BA6F-45DB-2014-923D-3D4810A6DFF0}"/>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6" name="Footer Placeholder 5">
            <a:extLst>
              <a:ext uri="{FF2B5EF4-FFF2-40B4-BE49-F238E27FC236}">
                <a16:creationId xmlns:a16="http://schemas.microsoft.com/office/drawing/2014/main" id="{D02F58AE-FB76-31D5-9313-E21E86282CE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99275DF-B1D1-545F-C42B-2690678CC5F4}"/>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1238531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DA36A-A2D8-5C08-4A06-5A8EC2A6596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BF61B48-DD3D-EFD4-6F3C-1523098A09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4DADE8-4FC2-3A1F-625E-BECC7E317EE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4783248-787B-226E-FEB8-F22495C6AF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290A68-D012-F405-DE28-2953872DCA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D5FED65-C0A2-4A11-F3D0-306D904DFDCA}"/>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8" name="Footer Placeholder 7">
            <a:extLst>
              <a:ext uri="{FF2B5EF4-FFF2-40B4-BE49-F238E27FC236}">
                <a16:creationId xmlns:a16="http://schemas.microsoft.com/office/drawing/2014/main" id="{EDE0BD47-D403-3379-D340-53011D83BF5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60EBF01-EB7E-B55C-72D4-60C54E162726}"/>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845894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EAD15-E380-E30D-88AA-8A114E95F89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59DD9D7-907F-9ED3-0F01-132059531AC8}"/>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4" name="Footer Placeholder 3">
            <a:extLst>
              <a:ext uri="{FF2B5EF4-FFF2-40B4-BE49-F238E27FC236}">
                <a16:creationId xmlns:a16="http://schemas.microsoft.com/office/drawing/2014/main" id="{39B6796D-E1BA-2F20-20CD-3D6F27642EB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543E435-C848-434B-7D86-FD1CCB6B4C31}"/>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3267892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3D1858-D4AC-AD9F-48AA-EF40E8701221}"/>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3" name="Footer Placeholder 2">
            <a:extLst>
              <a:ext uri="{FF2B5EF4-FFF2-40B4-BE49-F238E27FC236}">
                <a16:creationId xmlns:a16="http://schemas.microsoft.com/office/drawing/2014/main" id="{38690252-BF56-9CE7-62F3-9419C3914FB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D08B9D9-1F3B-D616-8613-BABE1CF5C370}"/>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563764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D965C-CDDF-2524-0492-B1230B61AD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0C71B09-5E05-81D7-72B9-0883429B37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8DCC9D0-7EB8-659F-DE8C-9113CE2497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F62A7E-E8BB-C695-E8F9-75B806BF29D8}"/>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6" name="Footer Placeholder 5">
            <a:extLst>
              <a:ext uri="{FF2B5EF4-FFF2-40B4-BE49-F238E27FC236}">
                <a16:creationId xmlns:a16="http://schemas.microsoft.com/office/drawing/2014/main" id="{64AF2953-CD2C-6BC3-E1BF-9367F4ED9F8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90432B1-5E3A-6932-1674-B985E3D3C08C}"/>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1761642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B6809-A82A-B112-8607-0F5E3E06C6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4DAA0AF-B53C-B3A6-CE96-A802BB6C64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65DEA07-91A0-B8D1-E20B-810587DC3D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D61078-5996-DDA7-BA72-F53448AA4B0A}"/>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6" name="Footer Placeholder 5">
            <a:extLst>
              <a:ext uri="{FF2B5EF4-FFF2-40B4-BE49-F238E27FC236}">
                <a16:creationId xmlns:a16="http://schemas.microsoft.com/office/drawing/2014/main" id="{E4BE9ECE-4EEE-79A1-DB46-90BF1E9A7E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72CDFA7-1701-285E-56FD-4714D571D577}"/>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475637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15D47A-6331-B807-B9BC-A285D235CB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23DAAC9-81D5-9593-85E2-8928D88C99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688FDAE-49C1-1BD7-302B-CAE9DFBDF6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3A2D67CA-A4EC-80F3-1C9C-249406EB08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A02885D-9808-F523-581B-AAF31DD497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015A525-766D-4717-AE78-CEF784F27558}" type="slidenum">
              <a:rPr lang="en-GB" smtClean="0"/>
              <a:t>‹#›</a:t>
            </a:fld>
            <a:endParaRPr lang="en-GB"/>
          </a:p>
        </p:txBody>
      </p:sp>
      <p:sp>
        <p:nvSpPr>
          <p:cNvPr id="7" name="Rectangle 6">
            <a:extLst>
              <a:ext uri="{FF2B5EF4-FFF2-40B4-BE49-F238E27FC236}">
                <a16:creationId xmlns:a16="http://schemas.microsoft.com/office/drawing/2014/main" id="{4B077F86-F4AC-1BE4-9321-ED8685BC436A}"/>
              </a:ext>
            </a:extLst>
          </p:cNvPr>
          <p:cNvSpPr/>
          <p:nvPr userDrawn="1"/>
        </p:nvSpPr>
        <p:spPr>
          <a:xfrm>
            <a:off x="0" y="6300156"/>
            <a:ext cx="12192000" cy="557844"/>
          </a:xfrm>
          <a:prstGeom prst="rect">
            <a:avLst/>
          </a:prstGeom>
          <a:solidFill>
            <a:schemeClr val="tx1"/>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white text on a black background&#10;&#10;Description automatically generated">
            <a:extLst>
              <a:ext uri="{FF2B5EF4-FFF2-40B4-BE49-F238E27FC236}">
                <a16:creationId xmlns:a16="http://schemas.microsoft.com/office/drawing/2014/main" id="{5991D360-F616-9A12-5CA6-B741AAEA98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2077" y="6300156"/>
            <a:ext cx="1013709" cy="536438"/>
          </a:xfrm>
          <a:prstGeom prst="rect">
            <a:avLst/>
          </a:prstGeom>
        </p:spPr>
      </p:pic>
      <p:sp>
        <p:nvSpPr>
          <p:cNvPr id="9" name="TextBox 8">
            <a:extLst>
              <a:ext uri="{FF2B5EF4-FFF2-40B4-BE49-F238E27FC236}">
                <a16:creationId xmlns:a16="http://schemas.microsoft.com/office/drawing/2014/main" id="{87587ABE-F3BA-7543-CDA7-29F4413EF2EB}"/>
              </a:ext>
            </a:extLst>
          </p:cNvPr>
          <p:cNvSpPr txBox="1"/>
          <p:nvPr userDrawn="1"/>
        </p:nvSpPr>
        <p:spPr>
          <a:xfrm>
            <a:off x="8602699" y="6403305"/>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10" name="TextBox 9">
            <a:extLst>
              <a:ext uri="{FF2B5EF4-FFF2-40B4-BE49-F238E27FC236}">
                <a16:creationId xmlns:a16="http://schemas.microsoft.com/office/drawing/2014/main" id="{ECDCFEF6-E27C-B95D-1833-2C30D51F808A}"/>
              </a:ext>
            </a:extLst>
          </p:cNvPr>
          <p:cNvSpPr txBox="1"/>
          <p:nvPr userDrawn="1"/>
        </p:nvSpPr>
        <p:spPr>
          <a:xfrm>
            <a:off x="3791393" y="6431994"/>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2025</a:t>
            </a:r>
          </a:p>
        </p:txBody>
      </p:sp>
      <p:pic>
        <p:nvPicPr>
          <p:cNvPr id="11" name="Picture 2" descr="Facebook Logos PNG images free download">
            <a:extLst>
              <a:ext uri="{FF2B5EF4-FFF2-40B4-BE49-F238E27FC236}">
                <a16:creationId xmlns:a16="http://schemas.microsoft.com/office/drawing/2014/main" id="{530E3443-9700-8DB1-6D58-70983BC5EC57}"/>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626775" y="6403305"/>
            <a:ext cx="412898" cy="412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7758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AEB5F3-2B7C-115E-892E-CB1ECCB0C2C5}"/>
              </a:ext>
            </a:extLst>
          </p:cNvPr>
          <p:cNvSpPr/>
          <p:nvPr/>
        </p:nvSpPr>
        <p:spPr>
          <a:xfrm>
            <a:off x="965791" y="1431298"/>
            <a:ext cx="10260418" cy="1860698"/>
          </a:xfrm>
          <a:prstGeom prst="rect">
            <a:avLst/>
          </a:prstGeom>
          <a:solidFill>
            <a:schemeClr val="bg1"/>
          </a:solidFill>
          <a:ln w="190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400" noProof="0" dirty="0">
                <a:solidFill>
                  <a:schemeClr val="tx1"/>
                </a:solidFill>
                <a:latin typeface="Segoe UI Black" panose="020B0A02040204020203" pitchFamily="34" charset="0"/>
                <a:ea typeface="Segoe UI Black" panose="020B0A02040204020203" pitchFamily="34" charset="0"/>
                <a:cs typeface="ADLaM Display" panose="020F0502020204030204" pitchFamily="2" charset="0"/>
              </a:rPr>
              <a:t>Lesson 1:</a:t>
            </a:r>
          </a:p>
          <a:p>
            <a:pPr algn="ctr"/>
            <a:r>
              <a:rPr lang="en-GB" sz="4400" noProof="0" dirty="0">
                <a:solidFill>
                  <a:schemeClr val="tx1"/>
                </a:solidFill>
                <a:latin typeface="Segoe UI Black" panose="020B0A02040204020203" pitchFamily="34" charset="0"/>
                <a:ea typeface="Segoe UI Black" panose="020B0A02040204020203" pitchFamily="34" charset="0"/>
                <a:cs typeface="ADLaM Display" panose="020F0502020204030204" pitchFamily="2" charset="0"/>
              </a:rPr>
              <a:t>Types of interactive digital media</a:t>
            </a:r>
          </a:p>
        </p:txBody>
      </p:sp>
      <p:sp>
        <p:nvSpPr>
          <p:cNvPr id="5" name="Rectangle 4">
            <a:extLst>
              <a:ext uri="{FF2B5EF4-FFF2-40B4-BE49-F238E27FC236}">
                <a16:creationId xmlns:a16="http://schemas.microsoft.com/office/drawing/2014/main" id="{F8F33145-EB9F-BAF9-DAAC-5C2EFDE8E74A}"/>
              </a:ext>
            </a:extLst>
          </p:cNvPr>
          <p:cNvSpPr/>
          <p:nvPr/>
        </p:nvSpPr>
        <p:spPr>
          <a:xfrm>
            <a:off x="965791" y="3614064"/>
            <a:ext cx="10260418" cy="521883"/>
          </a:xfrm>
          <a:prstGeom prst="rect">
            <a:avLst/>
          </a:prstGeom>
          <a:solidFill>
            <a:schemeClr val="tx1"/>
          </a:solidFill>
          <a:ln w="28575">
            <a:solidFill>
              <a:schemeClr val="tx1"/>
            </a:solidFill>
          </a:ln>
        </p:spPr>
        <p:style>
          <a:lnRef idx="3">
            <a:schemeClr val="lt1"/>
          </a:lnRef>
          <a:fillRef idx="1">
            <a:schemeClr val="accent4"/>
          </a:fillRef>
          <a:effectRef idx="1">
            <a:schemeClr val="accent4"/>
          </a:effectRef>
          <a:fontRef idx="minor">
            <a:schemeClr val="lt1"/>
          </a:fontRef>
        </p:style>
        <p:txBody>
          <a:bodyPr rtlCol="0" anchor="ctr"/>
          <a:lstStyle/>
          <a:p>
            <a:pPr algn="ctr"/>
            <a:r>
              <a:rPr lang="en-GB" sz="3200" noProof="0" dirty="0">
                <a:solidFill>
                  <a:schemeClr val="bg1"/>
                </a:solidFill>
                <a:latin typeface="Segoe UI Black" panose="020B0A02040204020203" pitchFamily="34" charset="0"/>
                <a:ea typeface="Segoe UI Black" panose="020B0A02040204020203" pitchFamily="34" charset="0"/>
                <a:cs typeface="ADLaM Display" panose="02010000000000000000" pitchFamily="2" charset="0"/>
              </a:rPr>
              <a:t>R097: Interactive digital media</a:t>
            </a:r>
          </a:p>
        </p:txBody>
      </p:sp>
    </p:spTree>
    <p:extLst>
      <p:ext uri="{BB962C8B-B14F-4D97-AF65-F5344CB8AC3E}">
        <p14:creationId xmlns:p14="http://schemas.microsoft.com/office/powerpoint/2010/main" val="1810975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92A1B9-0308-5658-BF64-B77F8D485C5C}"/>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Objectives</a:t>
            </a:r>
          </a:p>
        </p:txBody>
      </p:sp>
      <p:sp>
        <p:nvSpPr>
          <p:cNvPr id="3" name="TextBox 2">
            <a:extLst>
              <a:ext uri="{FF2B5EF4-FFF2-40B4-BE49-F238E27FC236}">
                <a16:creationId xmlns:a16="http://schemas.microsoft.com/office/drawing/2014/main" id="{BABBD285-652E-3A10-348A-2E5467B62AC0}"/>
              </a:ext>
            </a:extLst>
          </p:cNvPr>
          <p:cNvSpPr txBox="1"/>
          <p:nvPr/>
        </p:nvSpPr>
        <p:spPr>
          <a:xfrm>
            <a:off x="303293" y="1284415"/>
            <a:ext cx="9601200" cy="1015663"/>
          </a:xfrm>
          <a:prstGeom prst="rect">
            <a:avLst/>
          </a:prstGeom>
          <a:noFill/>
        </p:spPr>
        <p:txBody>
          <a:bodyPr wrap="square" rtlCol="0">
            <a:spAutoFit/>
          </a:bodyPr>
          <a:lstStyle/>
          <a:p>
            <a:r>
              <a:rPr lang="en-GB" sz="2800" b="1" noProof="0" dirty="0">
                <a:latin typeface="Segoe UI Variable Text" pitchFamily="2" charset="0"/>
              </a:rPr>
              <a:t>Learning objective(s):</a:t>
            </a:r>
          </a:p>
          <a:p>
            <a:endParaRPr lang="en-GB" sz="1400" b="1" noProof="0" dirty="0">
              <a:latin typeface="Segoe UI Variable Text" pitchFamily="2" charset="0"/>
            </a:endParaRPr>
          </a:p>
          <a:p>
            <a:pPr marL="285750" indent="-285750">
              <a:buFont typeface="Arial" panose="020B0604020202020204" pitchFamily="34" charset="0"/>
              <a:buChar char="•"/>
            </a:pPr>
            <a:r>
              <a:rPr lang="en-GB" b="1" noProof="0" dirty="0">
                <a:latin typeface="Segoe UI Variable Text" pitchFamily="2" charset="0"/>
              </a:rPr>
              <a:t>Types of interactive digital media, content and associated hardware/software.</a:t>
            </a:r>
          </a:p>
        </p:txBody>
      </p:sp>
      <p:sp>
        <p:nvSpPr>
          <p:cNvPr id="4" name="TextBox 3">
            <a:extLst>
              <a:ext uri="{FF2B5EF4-FFF2-40B4-BE49-F238E27FC236}">
                <a16:creationId xmlns:a16="http://schemas.microsoft.com/office/drawing/2014/main" id="{1CCA0578-451A-C05D-65D4-56469706DEE5}"/>
              </a:ext>
            </a:extLst>
          </p:cNvPr>
          <p:cNvSpPr txBox="1"/>
          <p:nvPr/>
        </p:nvSpPr>
        <p:spPr>
          <a:xfrm>
            <a:off x="303292" y="3761799"/>
            <a:ext cx="11583907" cy="2462213"/>
          </a:xfrm>
          <a:prstGeom prst="rect">
            <a:avLst/>
          </a:prstGeom>
          <a:noFill/>
        </p:spPr>
        <p:txBody>
          <a:bodyPr wrap="square" rtlCol="0">
            <a:spAutoFit/>
          </a:bodyPr>
          <a:lstStyle/>
          <a:p>
            <a:r>
              <a:rPr lang="en-GB" sz="2800" b="1" noProof="0" dirty="0">
                <a:latin typeface="Segoe UI Variable Text" pitchFamily="2" charset="0"/>
              </a:rPr>
              <a:t>Lesson components:</a:t>
            </a:r>
          </a:p>
          <a:p>
            <a:endParaRPr lang="en-GB" b="1" noProof="0" dirty="0">
              <a:latin typeface="Segoe UI Variable Text" pitchFamily="2" charset="0"/>
            </a:endParaRPr>
          </a:p>
          <a:p>
            <a:pPr marL="285750" indent="-285750">
              <a:buFont typeface="Arial" panose="020B0604020202020204" pitchFamily="34" charset="0"/>
              <a:buChar char="•"/>
            </a:pPr>
            <a:r>
              <a:rPr lang="en-GB" b="1" noProof="0" dirty="0">
                <a:latin typeface="Segoe UI Variable Text" pitchFamily="2" charset="0"/>
              </a:rPr>
              <a:t>To </a:t>
            </a:r>
            <a:r>
              <a:rPr lang="en-GB" b="1" dirty="0">
                <a:latin typeface="Segoe UI Variable Text" pitchFamily="2" charset="0"/>
              </a:rPr>
              <a:t>identify different types of interactive digital media.</a:t>
            </a:r>
          </a:p>
          <a:p>
            <a:pPr marL="285750" indent="-285750">
              <a:buFont typeface="Arial" panose="020B0604020202020204" pitchFamily="34" charset="0"/>
              <a:buChar char="•"/>
            </a:pPr>
            <a:r>
              <a:rPr lang="en-GB" b="1" noProof="0" dirty="0">
                <a:latin typeface="Segoe UI Variable Text" pitchFamily="2" charset="0"/>
              </a:rPr>
              <a:t>To understand how the content used in interactive digital media to convey information to the audience.</a:t>
            </a:r>
          </a:p>
          <a:p>
            <a:pPr marL="285750" indent="-285750">
              <a:buFont typeface="Arial" panose="020B0604020202020204" pitchFamily="34" charset="0"/>
              <a:buChar char="•"/>
            </a:pPr>
            <a:r>
              <a:rPr lang="en-GB" b="1" dirty="0">
                <a:latin typeface="Segoe UI Variable Text" pitchFamily="2" charset="0"/>
              </a:rPr>
              <a:t>To analyse existing interactive digital media products, how they’ve applied content effectively and what could be improved. </a:t>
            </a:r>
            <a:r>
              <a:rPr lang="en-GB" b="1" noProof="0" dirty="0">
                <a:latin typeface="Segoe UI Variable Text" pitchFamily="2" charset="0"/>
              </a:rPr>
              <a:t> </a:t>
            </a:r>
          </a:p>
          <a:p>
            <a:endParaRPr lang="en-GB" b="1" noProof="0" dirty="0">
              <a:latin typeface="Segoe UI Variable Text" pitchFamily="2" charset="0"/>
            </a:endParaRPr>
          </a:p>
        </p:txBody>
      </p:sp>
    </p:spTree>
    <p:extLst>
      <p:ext uri="{BB962C8B-B14F-4D97-AF65-F5344CB8AC3E}">
        <p14:creationId xmlns:p14="http://schemas.microsoft.com/office/powerpoint/2010/main" val="688036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0BC0C-F01A-12A2-4F90-603D8648984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AE960733-7154-7E2D-E111-FEBF2C9C957A}"/>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Interactive digital media</a:t>
            </a:r>
          </a:p>
        </p:txBody>
      </p:sp>
      <p:sp>
        <p:nvSpPr>
          <p:cNvPr id="10" name="TextBox 9">
            <a:extLst>
              <a:ext uri="{FF2B5EF4-FFF2-40B4-BE49-F238E27FC236}">
                <a16:creationId xmlns:a16="http://schemas.microsoft.com/office/drawing/2014/main" id="{25AA323B-7E08-31BC-FAE8-8EC2D7EE2918}"/>
              </a:ext>
            </a:extLst>
          </p:cNvPr>
          <p:cNvSpPr txBox="1"/>
          <p:nvPr/>
        </p:nvSpPr>
        <p:spPr>
          <a:xfrm>
            <a:off x="182880" y="1294180"/>
            <a:ext cx="5913120" cy="1077218"/>
          </a:xfrm>
          <a:prstGeom prst="rect">
            <a:avLst/>
          </a:prstGeom>
          <a:solidFill>
            <a:schemeClr val="bg1">
              <a:lumMod val="95000"/>
            </a:schemeClr>
          </a:solidFill>
        </p:spPr>
        <p:txBody>
          <a:bodyPr wrap="square">
            <a:spAutoFit/>
          </a:bodyPr>
          <a:lstStyle/>
          <a:p>
            <a:r>
              <a:rPr lang="en-GB" sz="1600" noProof="0" dirty="0">
                <a:solidFill>
                  <a:schemeClr val="tx1"/>
                </a:solidFill>
                <a:latin typeface="Segoe UI Variable Text" pitchFamily="2" charset="0"/>
                <a:cs typeface="Segoe UI" panose="020B0502040204020203" pitchFamily="34" charset="0"/>
              </a:rPr>
              <a:t>An </a:t>
            </a:r>
            <a:r>
              <a:rPr lang="en-GB" sz="1600" b="1" noProof="0" dirty="0">
                <a:solidFill>
                  <a:schemeClr val="tx1"/>
                </a:solidFill>
                <a:latin typeface="Segoe UI Variable Text" pitchFamily="2" charset="0"/>
                <a:cs typeface="Segoe UI" panose="020B0502040204020203" pitchFamily="34" charset="0"/>
              </a:rPr>
              <a:t>interactive digital media product (IDMP) </a:t>
            </a:r>
            <a:r>
              <a:rPr lang="en-GB" sz="1600" noProof="0" dirty="0">
                <a:solidFill>
                  <a:schemeClr val="tx1"/>
                </a:solidFill>
                <a:latin typeface="Segoe UI Variable Text" pitchFamily="2" charset="0"/>
                <a:cs typeface="Segoe UI" panose="020B0502040204020203" pitchFamily="34" charset="0"/>
              </a:rPr>
              <a:t>is any digital resource that allows the user to actively engage with and control content, rather than just passively watching or reading it.</a:t>
            </a:r>
          </a:p>
        </p:txBody>
      </p:sp>
      <p:sp>
        <p:nvSpPr>
          <p:cNvPr id="13" name="TextBox 12">
            <a:extLst>
              <a:ext uri="{FF2B5EF4-FFF2-40B4-BE49-F238E27FC236}">
                <a16:creationId xmlns:a16="http://schemas.microsoft.com/office/drawing/2014/main" id="{249DC3CA-8EEA-F2B6-5F39-FC6276E72B74}"/>
              </a:ext>
            </a:extLst>
          </p:cNvPr>
          <p:cNvSpPr txBox="1"/>
          <p:nvPr/>
        </p:nvSpPr>
        <p:spPr>
          <a:xfrm>
            <a:off x="6423661" y="1294180"/>
            <a:ext cx="5585460"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Learning in Context</a:t>
            </a:r>
            <a:endParaRPr lang="en-GB" sz="1600" noProof="0" dirty="0">
              <a:latin typeface="Segoe UI Variable Text" pitchFamily="2" charset="0"/>
              <a:cs typeface="Segoe UI" panose="020B0502040204020203" pitchFamily="34" charset="0"/>
            </a:endParaRPr>
          </a:p>
        </p:txBody>
      </p:sp>
      <p:sp>
        <p:nvSpPr>
          <p:cNvPr id="3" name="TextBox 2">
            <a:extLst>
              <a:ext uri="{FF2B5EF4-FFF2-40B4-BE49-F238E27FC236}">
                <a16:creationId xmlns:a16="http://schemas.microsoft.com/office/drawing/2014/main" id="{26C5DE7D-36E3-F21F-0CA1-B2DE2CAB4B24}"/>
              </a:ext>
            </a:extLst>
          </p:cNvPr>
          <p:cNvSpPr txBox="1"/>
          <p:nvPr/>
        </p:nvSpPr>
        <p:spPr>
          <a:xfrm>
            <a:off x="182880" y="2459978"/>
            <a:ext cx="5913120" cy="338554"/>
          </a:xfrm>
          <a:prstGeom prst="rect">
            <a:avLst/>
          </a:prstGeom>
          <a:solidFill>
            <a:schemeClr val="bg1">
              <a:lumMod val="8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Types of interactive digital media products</a:t>
            </a:r>
            <a:endParaRPr lang="en-GB" sz="1600" noProof="0" dirty="0">
              <a:latin typeface="Segoe UI Variable Text" pitchFamily="2" charset="0"/>
              <a:cs typeface="Segoe UI" panose="020B0502040204020203" pitchFamily="34" charset="0"/>
            </a:endParaRPr>
          </a:p>
        </p:txBody>
      </p:sp>
      <p:sp>
        <p:nvSpPr>
          <p:cNvPr id="5" name="Rectangle 2">
            <a:extLst>
              <a:ext uri="{FF2B5EF4-FFF2-40B4-BE49-F238E27FC236}">
                <a16:creationId xmlns:a16="http://schemas.microsoft.com/office/drawing/2014/main" id="{1DB0AB44-5170-B272-CD62-B48DD8ED72AF}"/>
              </a:ext>
            </a:extLst>
          </p:cNvPr>
          <p:cNvSpPr>
            <a:spLocks noChangeArrowheads="1"/>
          </p:cNvSpPr>
          <p:nvPr/>
        </p:nvSpPr>
        <p:spPr bwMode="auto">
          <a:xfrm>
            <a:off x="95250" y="2931657"/>
            <a:ext cx="5776413"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GB" sz="1600" b="1" i="0" u="none" strike="noStrike" cap="none" normalizeH="0" baseline="0" noProof="0" dirty="0">
                <a:ln>
                  <a:noFill/>
                </a:ln>
                <a:solidFill>
                  <a:schemeClr val="tx1"/>
                </a:solidFill>
                <a:effectLst/>
                <a:latin typeface="Segoe UI Variable Text" pitchFamily="2" charset="0"/>
              </a:rPr>
              <a:t>Websites 🌐</a:t>
            </a:r>
            <a:r>
              <a:rPr kumimoji="0" lang="en-GB" sz="1600" b="0" i="0" u="none" strike="noStrike" cap="none" normalizeH="0" baseline="0" noProof="0" dirty="0">
                <a:ln>
                  <a:noFill/>
                </a:ln>
                <a:solidFill>
                  <a:schemeClr val="tx1"/>
                </a:solidFill>
                <a:effectLst/>
                <a:latin typeface="Segoe UI Variable Text" pitchFamily="2" charset="0"/>
              </a:rPr>
              <a:t> Users click links, fill in forms, and view multimedia.</a:t>
            </a:r>
          </a:p>
          <a:p>
            <a:pPr marL="0" marR="0" lvl="0" indent="0" algn="l" defTabSz="914400" rtl="0" eaLnBrk="0" fontAlgn="base" latinLnBrk="0" hangingPunct="0">
              <a:lnSpc>
                <a:spcPct val="100000"/>
              </a:lnSpc>
              <a:spcBef>
                <a:spcPct val="0"/>
              </a:spcBef>
              <a:spcAft>
                <a:spcPct val="0"/>
              </a:spcAft>
              <a:buClrTx/>
              <a:buSzTx/>
              <a:tabLst/>
            </a:pPr>
            <a:r>
              <a:rPr kumimoji="0" lang="en-GB" sz="1600" b="1" i="0" u="none" strike="noStrike" cap="none" normalizeH="0" baseline="0" noProof="0" dirty="0">
                <a:ln>
                  <a:noFill/>
                </a:ln>
                <a:solidFill>
                  <a:schemeClr val="tx1"/>
                </a:solidFill>
                <a:effectLst/>
                <a:latin typeface="Segoe UI Variable Text" pitchFamily="2" charset="0"/>
              </a:rPr>
              <a:t>Information points 🖥️</a:t>
            </a:r>
            <a:r>
              <a:rPr kumimoji="0" lang="en-GB" sz="1600" b="0" i="0" u="none" strike="noStrike" cap="none" normalizeH="0" baseline="0" noProof="0" dirty="0">
                <a:ln>
                  <a:noFill/>
                </a:ln>
                <a:solidFill>
                  <a:schemeClr val="tx1"/>
                </a:solidFill>
                <a:effectLst/>
                <a:latin typeface="Segoe UI Variable Text" pitchFamily="2" charset="0"/>
              </a:rPr>
              <a:t> Touchscreen kiosks in places like museums, libraries, or shopping centres where users can search for directions or information.</a:t>
            </a:r>
          </a:p>
          <a:p>
            <a:pPr marL="0" marR="0" lvl="0" indent="0" algn="l" defTabSz="914400" rtl="0" eaLnBrk="0" fontAlgn="base" latinLnBrk="0" hangingPunct="0">
              <a:lnSpc>
                <a:spcPct val="100000"/>
              </a:lnSpc>
              <a:spcBef>
                <a:spcPct val="0"/>
              </a:spcBef>
              <a:spcAft>
                <a:spcPct val="0"/>
              </a:spcAft>
              <a:buClrTx/>
              <a:buSzTx/>
              <a:tabLst/>
            </a:pPr>
            <a:r>
              <a:rPr kumimoji="0" lang="en-GB" sz="1600" b="1" i="0" u="none" strike="noStrike" cap="none" normalizeH="0" baseline="0" noProof="0" dirty="0">
                <a:ln>
                  <a:noFill/>
                </a:ln>
                <a:solidFill>
                  <a:schemeClr val="tx1"/>
                </a:solidFill>
                <a:effectLst/>
                <a:latin typeface="Segoe UI Variable Text" pitchFamily="2" charset="0"/>
              </a:rPr>
              <a:t>Mobile apps 📱</a:t>
            </a:r>
            <a:r>
              <a:rPr kumimoji="0" lang="en-GB" sz="1600" b="0" i="0" u="none" strike="noStrike" cap="none" normalizeH="0" baseline="0" noProof="0" dirty="0">
                <a:ln>
                  <a:noFill/>
                </a:ln>
                <a:solidFill>
                  <a:schemeClr val="tx1"/>
                </a:solidFill>
                <a:effectLst/>
                <a:latin typeface="Segoe UI Variable Text" pitchFamily="2" charset="0"/>
              </a:rPr>
              <a:t> </a:t>
            </a:r>
            <a:r>
              <a:rPr lang="en-GB" sz="1600" dirty="0">
                <a:latin typeface="Segoe UI Variable Text" pitchFamily="2" charset="0"/>
              </a:rPr>
              <a:t>U</a:t>
            </a:r>
            <a:r>
              <a:rPr kumimoji="0" lang="en-GB" sz="1600" b="0" i="0" u="none" strike="noStrike" cap="none" normalizeH="0" baseline="0" noProof="0" dirty="0">
                <a:ln>
                  <a:noFill/>
                </a:ln>
                <a:solidFill>
                  <a:schemeClr val="tx1"/>
                </a:solidFill>
                <a:effectLst/>
                <a:latin typeface="Segoe UI Variable Text" pitchFamily="2" charset="0"/>
              </a:rPr>
              <a:t>sers swipe, tap, and use built-in phone features.</a:t>
            </a:r>
          </a:p>
          <a:p>
            <a:pPr marL="0" marR="0" lvl="0" indent="0" algn="l" defTabSz="914400" rtl="0" eaLnBrk="0" fontAlgn="base" latinLnBrk="0" hangingPunct="0">
              <a:lnSpc>
                <a:spcPct val="100000"/>
              </a:lnSpc>
              <a:spcBef>
                <a:spcPct val="0"/>
              </a:spcBef>
              <a:spcAft>
                <a:spcPct val="0"/>
              </a:spcAft>
              <a:buClrTx/>
              <a:buSzTx/>
              <a:tabLst/>
            </a:pPr>
            <a:r>
              <a:rPr kumimoji="0" lang="en-GB" sz="1600" b="1" i="0" u="none" strike="noStrike" cap="none" normalizeH="0" baseline="0" noProof="0" dirty="0">
                <a:ln>
                  <a:noFill/>
                </a:ln>
                <a:solidFill>
                  <a:schemeClr val="tx1"/>
                </a:solidFill>
                <a:effectLst/>
                <a:latin typeface="Segoe UI Variable Text" pitchFamily="2" charset="0"/>
              </a:rPr>
              <a:t>E-learning courses 🎓</a:t>
            </a:r>
            <a:r>
              <a:rPr kumimoji="0" lang="en-GB" sz="1600" b="0" i="0" u="none" strike="noStrike" cap="none" normalizeH="0" baseline="0" noProof="0" dirty="0">
                <a:ln>
                  <a:noFill/>
                </a:ln>
                <a:solidFill>
                  <a:schemeClr val="tx1"/>
                </a:solidFill>
                <a:effectLst/>
                <a:latin typeface="Segoe UI Variable Text" pitchFamily="2" charset="0"/>
              </a:rPr>
              <a:t> Interactive lessons with quizzes, videos, and simulations.</a:t>
            </a:r>
          </a:p>
          <a:p>
            <a:pPr marL="0" marR="0" lvl="0" indent="0" algn="l" defTabSz="914400" rtl="0" eaLnBrk="0" fontAlgn="base" latinLnBrk="0" hangingPunct="0">
              <a:lnSpc>
                <a:spcPct val="100000"/>
              </a:lnSpc>
              <a:spcBef>
                <a:spcPct val="0"/>
              </a:spcBef>
              <a:spcAft>
                <a:spcPct val="0"/>
              </a:spcAft>
              <a:buClrTx/>
              <a:buSzTx/>
              <a:tabLst/>
            </a:pPr>
            <a:r>
              <a:rPr kumimoji="0" lang="en-GB" sz="1600" b="1" i="0" u="none" strike="noStrike" cap="none" normalizeH="0" baseline="0" noProof="0" dirty="0">
                <a:ln>
                  <a:noFill/>
                </a:ln>
                <a:solidFill>
                  <a:schemeClr val="tx1"/>
                </a:solidFill>
                <a:effectLst/>
                <a:latin typeface="Segoe UI Variable Text" pitchFamily="2" charset="0"/>
              </a:rPr>
              <a:t>Games 🎮</a:t>
            </a:r>
            <a:r>
              <a:rPr kumimoji="0" lang="en-GB" sz="1600" b="0" i="0" u="none" strike="noStrike" cap="none" normalizeH="0" baseline="0" noProof="0" dirty="0">
                <a:ln>
                  <a:noFill/>
                </a:ln>
                <a:solidFill>
                  <a:schemeClr val="tx1"/>
                </a:solidFill>
                <a:effectLst/>
                <a:latin typeface="Segoe UI Variable Text" pitchFamily="2" charset="0"/>
              </a:rPr>
              <a:t> Players interact through controls, decisions, and challenges.</a:t>
            </a:r>
          </a:p>
          <a:p>
            <a:pPr marL="0" marR="0" lvl="0" indent="0" algn="l" defTabSz="914400" rtl="0" eaLnBrk="0" fontAlgn="base" latinLnBrk="0" hangingPunct="0">
              <a:lnSpc>
                <a:spcPct val="100000"/>
              </a:lnSpc>
              <a:spcBef>
                <a:spcPct val="0"/>
              </a:spcBef>
              <a:spcAft>
                <a:spcPct val="0"/>
              </a:spcAft>
              <a:buClrTx/>
              <a:buSzTx/>
              <a:tabLst/>
            </a:pPr>
            <a:r>
              <a:rPr kumimoji="0" lang="en-GB" sz="1600" b="1" i="0" u="none" strike="noStrike" cap="none" normalizeH="0" baseline="0" noProof="0" dirty="0">
                <a:ln>
                  <a:noFill/>
                </a:ln>
                <a:solidFill>
                  <a:schemeClr val="tx1"/>
                </a:solidFill>
                <a:effectLst/>
                <a:latin typeface="Segoe UI Variable Text" pitchFamily="2" charset="0"/>
              </a:rPr>
              <a:t>Digital maps 📍</a:t>
            </a:r>
            <a:r>
              <a:rPr kumimoji="0" lang="en-GB" sz="1600" b="0" i="0" u="none" strike="noStrike" cap="none" normalizeH="0" baseline="0" noProof="0" dirty="0">
                <a:ln>
                  <a:noFill/>
                </a:ln>
                <a:solidFill>
                  <a:schemeClr val="tx1"/>
                </a:solidFill>
                <a:effectLst/>
                <a:latin typeface="Segoe UI Variable Text" pitchFamily="2" charset="0"/>
              </a:rPr>
              <a:t> Users zoom, search, and get directions interactively.</a:t>
            </a:r>
          </a:p>
        </p:txBody>
      </p:sp>
      <p:pic>
        <p:nvPicPr>
          <p:cNvPr id="7" name="Picture 6">
            <a:extLst>
              <a:ext uri="{FF2B5EF4-FFF2-40B4-BE49-F238E27FC236}">
                <a16:creationId xmlns:a16="http://schemas.microsoft.com/office/drawing/2014/main" id="{4C09E088-4696-E7D3-A3CA-84692E28C63F}"/>
              </a:ext>
            </a:extLst>
          </p:cNvPr>
          <p:cNvPicPr>
            <a:picLocks noChangeAspect="1"/>
          </p:cNvPicPr>
          <p:nvPr/>
        </p:nvPicPr>
        <p:blipFill>
          <a:blip r:embed="rId3"/>
          <a:stretch>
            <a:fillRect/>
          </a:stretch>
        </p:blipFill>
        <p:spPr>
          <a:xfrm>
            <a:off x="6423660" y="1790699"/>
            <a:ext cx="5585460" cy="3346563"/>
          </a:xfrm>
          <a:prstGeom prst="rect">
            <a:avLst/>
          </a:prstGeom>
        </p:spPr>
      </p:pic>
      <p:sp>
        <p:nvSpPr>
          <p:cNvPr id="9" name="TextBox 8">
            <a:extLst>
              <a:ext uri="{FF2B5EF4-FFF2-40B4-BE49-F238E27FC236}">
                <a16:creationId xmlns:a16="http://schemas.microsoft.com/office/drawing/2014/main" id="{2EDC1AB8-D2E2-5626-B670-A058FC16217D}"/>
              </a:ext>
            </a:extLst>
          </p:cNvPr>
          <p:cNvSpPr txBox="1"/>
          <p:nvPr/>
        </p:nvSpPr>
        <p:spPr>
          <a:xfrm>
            <a:off x="6423660" y="5194488"/>
            <a:ext cx="5585460" cy="738664"/>
          </a:xfrm>
          <a:prstGeom prst="rect">
            <a:avLst/>
          </a:prstGeom>
          <a:noFill/>
        </p:spPr>
        <p:txBody>
          <a:bodyPr wrap="square">
            <a:spAutoFit/>
          </a:bodyPr>
          <a:lstStyle/>
          <a:p>
            <a:r>
              <a:rPr lang="en-GB" sz="1400" dirty="0">
                <a:latin typeface="Segoe UI Variable Text" pitchFamily="2" charset="0"/>
              </a:rPr>
              <a:t>These are </a:t>
            </a:r>
            <a:r>
              <a:rPr lang="en-GB" sz="1400" b="1" dirty="0">
                <a:latin typeface="Segoe UI Variable Text" pitchFamily="2" charset="0"/>
              </a:rPr>
              <a:t>information points </a:t>
            </a:r>
            <a:r>
              <a:rPr lang="en-GB" sz="1400" dirty="0">
                <a:latin typeface="Segoe UI Variable Text" pitchFamily="2" charset="0"/>
              </a:rPr>
              <a:t>where passengers can check flight information, print boarding passes, and sometimes even tag luggage.</a:t>
            </a:r>
          </a:p>
        </p:txBody>
      </p:sp>
      <p:sp>
        <p:nvSpPr>
          <p:cNvPr id="11" name="Isosceles Triangle 10">
            <a:extLst>
              <a:ext uri="{FF2B5EF4-FFF2-40B4-BE49-F238E27FC236}">
                <a16:creationId xmlns:a16="http://schemas.microsoft.com/office/drawing/2014/main" id="{405DC112-12C0-6591-8EFE-1D3CC3469C7D}"/>
              </a:ext>
            </a:extLst>
          </p:cNvPr>
          <p:cNvSpPr/>
          <p:nvPr/>
        </p:nvSpPr>
        <p:spPr>
          <a:xfrm>
            <a:off x="11572875" y="4986524"/>
            <a:ext cx="239078" cy="20796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85689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4AB4485-8764-5099-BDCE-542F1CB48440}"/>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Content used in IDMPs </a:t>
            </a:r>
          </a:p>
        </p:txBody>
      </p:sp>
      <p:sp>
        <p:nvSpPr>
          <p:cNvPr id="2" name="TextBox 1">
            <a:extLst>
              <a:ext uri="{FF2B5EF4-FFF2-40B4-BE49-F238E27FC236}">
                <a16:creationId xmlns:a16="http://schemas.microsoft.com/office/drawing/2014/main" id="{5B18DC36-F352-315E-30C8-E4438A816548}"/>
              </a:ext>
            </a:extLst>
          </p:cNvPr>
          <p:cNvSpPr txBox="1"/>
          <p:nvPr/>
        </p:nvSpPr>
        <p:spPr>
          <a:xfrm>
            <a:off x="182880" y="1294180"/>
            <a:ext cx="7840980" cy="584775"/>
          </a:xfrm>
          <a:prstGeom prst="rect">
            <a:avLst/>
          </a:prstGeom>
          <a:solidFill>
            <a:schemeClr val="bg1">
              <a:lumMod val="95000"/>
            </a:schemeClr>
          </a:solidFill>
        </p:spPr>
        <p:txBody>
          <a:bodyPr wrap="square">
            <a:spAutoFit/>
          </a:bodyPr>
          <a:lstStyle/>
          <a:p>
            <a:r>
              <a:rPr lang="en-GB" sz="1600" b="1" noProof="0" dirty="0">
                <a:solidFill>
                  <a:schemeClr val="tx1"/>
                </a:solidFill>
                <a:latin typeface="Segoe UI Variable Text" pitchFamily="2" charset="0"/>
                <a:cs typeface="Segoe UI" panose="020B0502040204020203" pitchFamily="34" charset="0"/>
              </a:rPr>
              <a:t>Content </a:t>
            </a:r>
            <a:r>
              <a:rPr lang="en-GB" sz="1600" noProof="0" dirty="0">
                <a:solidFill>
                  <a:schemeClr val="tx1"/>
                </a:solidFill>
                <a:latin typeface="Segoe UI Variable Text" pitchFamily="2" charset="0"/>
                <a:cs typeface="Segoe UI" panose="020B0502040204020203" pitchFamily="34" charset="0"/>
              </a:rPr>
              <a:t>refers to all the assets and information used in the creation of a product, as well as the material that the end user will access.</a:t>
            </a:r>
          </a:p>
        </p:txBody>
      </p:sp>
      <p:sp>
        <p:nvSpPr>
          <p:cNvPr id="3" name="TextBox 2">
            <a:extLst>
              <a:ext uri="{FF2B5EF4-FFF2-40B4-BE49-F238E27FC236}">
                <a16:creationId xmlns:a16="http://schemas.microsoft.com/office/drawing/2014/main" id="{41BF0121-72A9-D0E4-292C-4224FA78C7BB}"/>
              </a:ext>
            </a:extLst>
          </p:cNvPr>
          <p:cNvSpPr txBox="1"/>
          <p:nvPr/>
        </p:nvSpPr>
        <p:spPr>
          <a:xfrm>
            <a:off x="8218169" y="1294180"/>
            <a:ext cx="3790951" cy="338554"/>
          </a:xfrm>
          <a:prstGeom prst="rect">
            <a:avLst/>
          </a:prstGeom>
          <a:solidFill>
            <a:schemeClr val="bg1">
              <a:lumMod val="8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Other types of content</a:t>
            </a:r>
            <a:endParaRPr lang="en-GB" sz="1600" noProof="0" dirty="0">
              <a:latin typeface="Segoe UI Variable Text" pitchFamily="2" charset="0"/>
              <a:cs typeface="Segoe UI" panose="020B0502040204020203" pitchFamily="34" charset="0"/>
            </a:endParaRPr>
          </a:p>
        </p:txBody>
      </p:sp>
      <p:pic>
        <p:nvPicPr>
          <p:cNvPr id="5" name="Picture 4">
            <a:extLst>
              <a:ext uri="{FF2B5EF4-FFF2-40B4-BE49-F238E27FC236}">
                <a16:creationId xmlns:a16="http://schemas.microsoft.com/office/drawing/2014/main" id="{29F0F3D4-61BF-2865-F6D2-D73CE59404EB}"/>
              </a:ext>
            </a:extLst>
          </p:cNvPr>
          <p:cNvPicPr>
            <a:picLocks noChangeAspect="1"/>
          </p:cNvPicPr>
          <p:nvPr/>
        </p:nvPicPr>
        <p:blipFill>
          <a:blip r:embed="rId3"/>
          <a:srcRect l="15302" t="2859" r="15621" b="3036"/>
          <a:stretch>
            <a:fillRect/>
          </a:stretch>
        </p:blipFill>
        <p:spPr>
          <a:xfrm>
            <a:off x="2960370" y="1982602"/>
            <a:ext cx="2034540" cy="4157538"/>
          </a:xfrm>
          <a:prstGeom prst="rect">
            <a:avLst/>
          </a:prstGeom>
        </p:spPr>
      </p:pic>
      <p:sp>
        <p:nvSpPr>
          <p:cNvPr id="8" name="TextBox 7">
            <a:extLst>
              <a:ext uri="{FF2B5EF4-FFF2-40B4-BE49-F238E27FC236}">
                <a16:creationId xmlns:a16="http://schemas.microsoft.com/office/drawing/2014/main" id="{805365A4-8863-CBC6-5DFC-894DE3061212}"/>
              </a:ext>
            </a:extLst>
          </p:cNvPr>
          <p:cNvSpPr txBox="1"/>
          <p:nvPr/>
        </p:nvSpPr>
        <p:spPr>
          <a:xfrm>
            <a:off x="5132070" y="1960556"/>
            <a:ext cx="2891790" cy="954107"/>
          </a:xfrm>
          <a:prstGeom prst="rect">
            <a:avLst/>
          </a:prstGeom>
          <a:noFill/>
          <a:ln>
            <a:solidFill>
              <a:schemeClr val="tx1"/>
            </a:solidFill>
          </a:ln>
        </p:spPr>
        <p:txBody>
          <a:bodyPr wrap="square">
            <a:spAutoFit/>
          </a:bodyPr>
          <a:lstStyle/>
          <a:p>
            <a:r>
              <a:rPr lang="en-GB" sz="1400" b="1" dirty="0">
                <a:latin typeface="Segoe UI Variable Text" pitchFamily="2" charset="0"/>
              </a:rPr>
              <a:t>Images</a:t>
            </a:r>
          </a:p>
          <a:p>
            <a:r>
              <a:rPr lang="en-GB" sz="1400" dirty="0">
                <a:latin typeface="Segoe UI Variable Text" pitchFamily="2" charset="0"/>
              </a:rPr>
              <a:t>Visual graphics, photos, or illustrations used to enhance the interface or convey information.</a:t>
            </a:r>
          </a:p>
        </p:txBody>
      </p:sp>
      <p:sp>
        <p:nvSpPr>
          <p:cNvPr id="9" name="TextBox 8">
            <a:extLst>
              <a:ext uri="{FF2B5EF4-FFF2-40B4-BE49-F238E27FC236}">
                <a16:creationId xmlns:a16="http://schemas.microsoft.com/office/drawing/2014/main" id="{A8264F15-2D80-27F2-F26E-C3C475A64678}"/>
              </a:ext>
            </a:extLst>
          </p:cNvPr>
          <p:cNvSpPr txBox="1"/>
          <p:nvPr/>
        </p:nvSpPr>
        <p:spPr>
          <a:xfrm>
            <a:off x="182880" y="1967479"/>
            <a:ext cx="2640330" cy="954107"/>
          </a:xfrm>
          <a:prstGeom prst="rect">
            <a:avLst/>
          </a:prstGeom>
          <a:noFill/>
          <a:ln>
            <a:solidFill>
              <a:schemeClr val="tx1"/>
            </a:solidFill>
          </a:ln>
        </p:spPr>
        <p:txBody>
          <a:bodyPr wrap="square">
            <a:spAutoFit/>
          </a:bodyPr>
          <a:lstStyle/>
          <a:p>
            <a:r>
              <a:rPr lang="en-GB" sz="1400" b="1" dirty="0">
                <a:latin typeface="Segoe UI Variable Text" pitchFamily="2" charset="0"/>
              </a:rPr>
              <a:t>Audio </a:t>
            </a:r>
          </a:p>
          <a:p>
            <a:r>
              <a:rPr lang="en-GB" sz="1400" dirty="0">
                <a:latin typeface="Segoe UI Variable Text" pitchFamily="2" charset="0"/>
              </a:rPr>
              <a:t>Sounds, music, or voiceovers that accompany content or provide feedback.</a:t>
            </a:r>
          </a:p>
        </p:txBody>
      </p:sp>
      <p:sp>
        <p:nvSpPr>
          <p:cNvPr id="10" name="TextBox 9">
            <a:extLst>
              <a:ext uri="{FF2B5EF4-FFF2-40B4-BE49-F238E27FC236}">
                <a16:creationId xmlns:a16="http://schemas.microsoft.com/office/drawing/2014/main" id="{675F6E3B-714C-8689-624A-B865E00191F0}"/>
              </a:ext>
            </a:extLst>
          </p:cNvPr>
          <p:cNvSpPr txBox="1"/>
          <p:nvPr/>
        </p:nvSpPr>
        <p:spPr>
          <a:xfrm>
            <a:off x="5132070" y="3053670"/>
            <a:ext cx="2891790" cy="954107"/>
          </a:xfrm>
          <a:prstGeom prst="rect">
            <a:avLst/>
          </a:prstGeom>
          <a:noFill/>
          <a:ln>
            <a:solidFill>
              <a:schemeClr val="tx1"/>
            </a:solidFill>
          </a:ln>
        </p:spPr>
        <p:txBody>
          <a:bodyPr wrap="square">
            <a:spAutoFit/>
          </a:bodyPr>
          <a:lstStyle/>
          <a:p>
            <a:r>
              <a:rPr lang="en-GB" sz="1400" b="1" dirty="0">
                <a:latin typeface="Segoe UI Variable Text" pitchFamily="2" charset="0"/>
              </a:rPr>
              <a:t>Videos</a:t>
            </a:r>
          </a:p>
          <a:p>
            <a:r>
              <a:rPr lang="en-GB" sz="1400" dirty="0">
                <a:latin typeface="Segoe UI Variable Text" pitchFamily="2" charset="0"/>
              </a:rPr>
              <a:t>Moving images or clips used for tutorials, storytelling, or demonstrations.</a:t>
            </a:r>
          </a:p>
        </p:txBody>
      </p:sp>
      <p:sp>
        <p:nvSpPr>
          <p:cNvPr id="11" name="TextBox 10">
            <a:extLst>
              <a:ext uri="{FF2B5EF4-FFF2-40B4-BE49-F238E27FC236}">
                <a16:creationId xmlns:a16="http://schemas.microsoft.com/office/drawing/2014/main" id="{BCA1197A-8F00-9AF1-7B1A-F790C23642E2}"/>
              </a:ext>
            </a:extLst>
          </p:cNvPr>
          <p:cNvSpPr txBox="1"/>
          <p:nvPr/>
        </p:nvSpPr>
        <p:spPr>
          <a:xfrm>
            <a:off x="182880" y="3107264"/>
            <a:ext cx="2640330" cy="954107"/>
          </a:xfrm>
          <a:prstGeom prst="rect">
            <a:avLst/>
          </a:prstGeom>
          <a:noFill/>
          <a:ln>
            <a:solidFill>
              <a:schemeClr val="tx1"/>
            </a:solidFill>
          </a:ln>
        </p:spPr>
        <p:txBody>
          <a:bodyPr wrap="square">
            <a:spAutoFit/>
          </a:bodyPr>
          <a:lstStyle/>
          <a:p>
            <a:r>
              <a:rPr lang="en-GB" sz="1400" b="1" dirty="0">
                <a:latin typeface="Segoe UI Variable Text" pitchFamily="2" charset="0"/>
              </a:rPr>
              <a:t>Text</a:t>
            </a:r>
          </a:p>
          <a:p>
            <a:r>
              <a:rPr lang="en-GB" sz="1400" dirty="0">
                <a:latin typeface="Segoe UI Variable Text" pitchFamily="2" charset="0"/>
              </a:rPr>
              <a:t>Written information, instructions, or descriptions for the user.</a:t>
            </a:r>
          </a:p>
        </p:txBody>
      </p:sp>
      <p:sp>
        <p:nvSpPr>
          <p:cNvPr id="12" name="TextBox 11">
            <a:extLst>
              <a:ext uri="{FF2B5EF4-FFF2-40B4-BE49-F238E27FC236}">
                <a16:creationId xmlns:a16="http://schemas.microsoft.com/office/drawing/2014/main" id="{F39B3F5B-795F-079B-419A-BB9C2F15C3E5}"/>
              </a:ext>
            </a:extLst>
          </p:cNvPr>
          <p:cNvSpPr txBox="1"/>
          <p:nvPr/>
        </p:nvSpPr>
        <p:spPr>
          <a:xfrm>
            <a:off x="5132070" y="4215467"/>
            <a:ext cx="2891790" cy="738664"/>
          </a:xfrm>
          <a:prstGeom prst="rect">
            <a:avLst/>
          </a:prstGeom>
          <a:noFill/>
          <a:ln>
            <a:solidFill>
              <a:schemeClr val="tx1"/>
            </a:solidFill>
          </a:ln>
        </p:spPr>
        <p:txBody>
          <a:bodyPr wrap="square">
            <a:spAutoFit/>
          </a:bodyPr>
          <a:lstStyle/>
          <a:p>
            <a:r>
              <a:rPr lang="en-GB" sz="1400" b="1" dirty="0">
                <a:latin typeface="Segoe UI Variable Text" pitchFamily="2" charset="0"/>
              </a:rPr>
              <a:t>Tables</a:t>
            </a:r>
          </a:p>
          <a:p>
            <a:r>
              <a:rPr lang="en-GB" sz="1400" dirty="0">
                <a:latin typeface="Segoe UI Variable Text" pitchFamily="2" charset="0"/>
              </a:rPr>
              <a:t>Structured data displayed in rows and columns for easy reading.</a:t>
            </a:r>
          </a:p>
        </p:txBody>
      </p:sp>
      <p:sp>
        <p:nvSpPr>
          <p:cNvPr id="13" name="TextBox 12">
            <a:extLst>
              <a:ext uri="{FF2B5EF4-FFF2-40B4-BE49-F238E27FC236}">
                <a16:creationId xmlns:a16="http://schemas.microsoft.com/office/drawing/2014/main" id="{C55046A3-8AA9-5CE8-08F2-3D4C40E43686}"/>
              </a:ext>
            </a:extLst>
          </p:cNvPr>
          <p:cNvSpPr txBox="1"/>
          <p:nvPr/>
        </p:nvSpPr>
        <p:spPr>
          <a:xfrm>
            <a:off x="182880" y="4258150"/>
            <a:ext cx="2640330" cy="954107"/>
          </a:xfrm>
          <a:prstGeom prst="rect">
            <a:avLst/>
          </a:prstGeom>
          <a:noFill/>
          <a:ln>
            <a:solidFill>
              <a:schemeClr val="tx1"/>
            </a:solidFill>
          </a:ln>
        </p:spPr>
        <p:txBody>
          <a:bodyPr wrap="square">
            <a:spAutoFit/>
          </a:bodyPr>
          <a:lstStyle/>
          <a:p>
            <a:r>
              <a:rPr lang="en-GB" sz="1400" b="1" dirty="0">
                <a:latin typeface="Segoe UI Variable Text" pitchFamily="2" charset="0"/>
              </a:rPr>
              <a:t>Lists</a:t>
            </a:r>
          </a:p>
          <a:p>
            <a:r>
              <a:rPr lang="en-GB" sz="1400" dirty="0">
                <a:latin typeface="Segoe UI Variable Text" pitchFamily="2" charset="0"/>
              </a:rPr>
              <a:t>Ordered or unordered lists of items for clarity and organisation.</a:t>
            </a:r>
          </a:p>
        </p:txBody>
      </p:sp>
      <p:sp>
        <p:nvSpPr>
          <p:cNvPr id="14" name="TextBox 13">
            <a:extLst>
              <a:ext uri="{FF2B5EF4-FFF2-40B4-BE49-F238E27FC236}">
                <a16:creationId xmlns:a16="http://schemas.microsoft.com/office/drawing/2014/main" id="{105F3422-A683-AF02-9A10-40E4DCCBECA2}"/>
              </a:ext>
            </a:extLst>
          </p:cNvPr>
          <p:cNvSpPr txBox="1"/>
          <p:nvPr/>
        </p:nvSpPr>
        <p:spPr>
          <a:xfrm>
            <a:off x="182880" y="5397935"/>
            <a:ext cx="2640330" cy="738664"/>
          </a:xfrm>
          <a:prstGeom prst="rect">
            <a:avLst/>
          </a:prstGeom>
          <a:noFill/>
          <a:ln>
            <a:solidFill>
              <a:schemeClr val="tx1"/>
            </a:solidFill>
          </a:ln>
        </p:spPr>
        <p:txBody>
          <a:bodyPr wrap="square">
            <a:spAutoFit/>
          </a:bodyPr>
          <a:lstStyle/>
          <a:p>
            <a:r>
              <a:rPr lang="en-GB" sz="1400" b="1" dirty="0">
                <a:latin typeface="Segoe UI Variable Text" pitchFamily="2" charset="0"/>
              </a:rPr>
              <a:t>Navigational buttons</a:t>
            </a:r>
          </a:p>
          <a:p>
            <a:r>
              <a:rPr lang="en-GB" sz="1400" dirty="0">
                <a:latin typeface="Segoe UI Variable Text" pitchFamily="2" charset="0"/>
              </a:rPr>
              <a:t>Clickable or tappable elements to move through the product.</a:t>
            </a:r>
          </a:p>
        </p:txBody>
      </p:sp>
      <p:sp>
        <p:nvSpPr>
          <p:cNvPr id="15" name="TextBox 14">
            <a:extLst>
              <a:ext uri="{FF2B5EF4-FFF2-40B4-BE49-F238E27FC236}">
                <a16:creationId xmlns:a16="http://schemas.microsoft.com/office/drawing/2014/main" id="{8ED786E5-A564-21FA-3C75-3A7FEA91E2A3}"/>
              </a:ext>
            </a:extLst>
          </p:cNvPr>
          <p:cNvSpPr txBox="1"/>
          <p:nvPr/>
        </p:nvSpPr>
        <p:spPr>
          <a:xfrm>
            <a:off x="5132070" y="5182492"/>
            <a:ext cx="2891790" cy="954107"/>
          </a:xfrm>
          <a:prstGeom prst="rect">
            <a:avLst/>
          </a:prstGeom>
          <a:noFill/>
          <a:ln>
            <a:solidFill>
              <a:schemeClr val="tx1"/>
            </a:solidFill>
          </a:ln>
        </p:spPr>
        <p:txBody>
          <a:bodyPr wrap="square">
            <a:spAutoFit/>
          </a:bodyPr>
          <a:lstStyle/>
          <a:p>
            <a:r>
              <a:rPr lang="en-GB" sz="1400" b="1" dirty="0">
                <a:latin typeface="Segoe UI Variable Text" pitchFamily="2" charset="0"/>
              </a:rPr>
              <a:t>Layers</a:t>
            </a:r>
          </a:p>
          <a:p>
            <a:r>
              <a:rPr lang="en-GB" sz="1400" dirty="0">
                <a:latin typeface="Segoe UI Variable Text" pitchFamily="2" charset="0"/>
              </a:rPr>
              <a:t>Overlapping elements that can be revealed or hidden, often used in games, maps, or design tools.</a:t>
            </a:r>
          </a:p>
        </p:txBody>
      </p:sp>
      <p:cxnSp>
        <p:nvCxnSpPr>
          <p:cNvPr id="17" name="Straight Arrow Connector 16">
            <a:extLst>
              <a:ext uri="{FF2B5EF4-FFF2-40B4-BE49-F238E27FC236}">
                <a16:creationId xmlns:a16="http://schemas.microsoft.com/office/drawing/2014/main" id="{6B408558-F923-D12B-2A17-5728352DBFF7}"/>
              </a:ext>
            </a:extLst>
          </p:cNvPr>
          <p:cNvCxnSpPr>
            <a:stCxn id="9" idx="3"/>
          </p:cNvCxnSpPr>
          <p:nvPr/>
        </p:nvCxnSpPr>
        <p:spPr>
          <a:xfrm>
            <a:off x="2823210" y="2444533"/>
            <a:ext cx="388620" cy="813017"/>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94867B21-0120-01B5-30E8-904225DA6F98}"/>
              </a:ext>
            </a:extLst>
          </p:cNvPr>
          <p:cNvCxnSpPr>
            <a:cxnSpLocks/>
            <a:stCxn id="11" idx="3"/>
          </p:cNvCxnSpPr>
          <p:nvPr/>
        </p:nvCxnSpPr>
        <p:spPr>
          <a:xfrm>
            <a:off x="2823210" y="3584318"/>
            <a:ext cx="388620" cy="67383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EF5DC20F-32DD-EB97-F75C-47814483E10B}"/>
              </a:ext>
            </a:extLst>
          </p:cNvPr>
          <p:cNvCxnSpPr>
            <a:cxnSpLocks/>
            <a:stCxn id="13" idx="3"/>
          </p:cNvCxnSpPr>
          <p:nvPr/>
        </p:nvCxnSpPr>
        <p:spPr>
          <a:xfrm>
            <a:off x="2823210" y="4735204"/>
            <a:ext cx="285750" cy="67383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8BF2400A-6E12-BF50-376A-7F1C6B4CA055}"/>
              </a:ext>
            </a:extLst>
          </p:cNvPr>
          <p:cNvCxnSpPr>
            <a:cxnSpLocks/>
            <a:stCxn id="14" idx="3"/>
          </p:cNvCxnSpPr>
          <p:nvPr/>
        </p:nvCxnSpPr>
        <p:spPr>
          <a:xfrm>
            <a:off x="2823210" y="5767267"/>
            <a:ext cx="491490" cy="267773"/>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51F41D40-1B10-2CC2-3E58-EA87668DDFED}"/>
              </a:ext>
            </a:extLst>
          </p:cNvPr>
          <p:cNvCxnSpPr>
            <a:cxnSpLocks/>
            <a:stCxn id="8" idx="1"/>
          </p:cNvCxnSpPr>
          <p:nvPr/>
        </p:nvCxnSpPr>
        <p:spPr>
          <a:xfrm flipH="1">
            <a:off x="4137660" y="2437610"/>
            <a:ext cx="994410" cy="233676"/>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B8F554ED-AF7B-BC89-E5DF-9E4E4A9FB429}"/>
              </a:ext>
            </a:extLst>
          </p:cNvPr>
          <p:cNvCxnSpPr>
            <a:cxnSpLocks/>
            <a:stCxn id="10" idx="1"/>
          </p:cNvCxnSpPr>
          <p:nvPr/>
        </p:nvCxnSpPr>
        <p:spPr>
          <a:xfrm flipH="1">
            <a:off x="4678680" y="3530724"/>
            <a:ext cx="453390" cy="247069"/>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754F16F8-FF95-C994-48B8-7431BB7A6C6B}"/>
              </a:ext>
            </a:extLst>
          </p:cNvPr>
          <p:cNvCxnSpPr>
            <a:cxnSpLocks/>
            <a:stCxn id="12" idx="1"/>
          </p:cNvCxnSpPr>
          <p:nvPr/>
        </p:nvCxnSpPr>
        <p:spPr>
          <a:xfrm flipH="1">
            <a:off x="4678680" y="4584799"/>
            <a:ext cx="453390" cy="150405"/>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4C710942-7263-861A-D263-C58271C9E6F0}"/>
              </a:ext>
            </a:extLst>
          </p:cNvPr>
          <p:cNvCxnSpPr>
            <a:cxnSpLocks/>
            <a:stCxn id="15" idx="1"/>
          </p:cNvCxnSpPr>
          <p:nvPr/>
        </p:nvCxnSpPr>
        <p:spPr>
          <a:xfrm flipH="1">
            <a:off x="4541520" y="5659546"/>
            <a:ext cx="590550" cy="3176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1" name="TextBox 40">
            <a:extLst>
              <a:ext uri="{FF2B5EF4-FFF2-40B4-BE49-F238E27FC236}">
                <a16:creationId xmlns:a16="http://schemas.microsoft.com/office/drawing/2014/main" id="{A6AF86C3-1A5E-E9C1-E603-FD183BDD2FCD}"/>
              </a:ext>
            </a:extLst>
          </p:cNvPr>
          <p:cNvSpPr txBox="1"/>
          <p:nvPr/>
        </p:nvSpPr>
        <p:spPr>
          <a:xfrm>
            <a:off x="8218168" y="1723451"/>
            <a:ext cx="3790951" cy="830997"/>
          </a:xfrm>
          <a:prstGeom prst="rect">
            <a:avLst/>
          </a:prstGeom>
          <a:noFill/>
        </p:spPr>
        <p:txBody>
          <a:bodyPr wrap="square">
            <a:spAutoFit/>
          </a:bodyPr>
          <a:lstStyle/>
          <a:p>
            <a:r>
              <a:rPr lang="en-GB" sz="1600" b="1" dirty="0">
                <a:latin typeface="Segoe UI Variable Text" pitchFamily="2" charset="0"/>
              </a:rPr>
              <a:t>Animation ✨</a:t>
            </a:r>
            <a:r>
              <a:rPr lang="en-GB" sz="1600" dirty="0">
                <a:latin typeface="Segoe UI Variable Text" pitchFamily="2" charset="0"/>
              </a:rPr>
              <a:t> Moving graphics or effects to illustrate processes or make content engaging.</a:t>
            </a:r>
          </a:p>
        </p:txBody>
      </p:sp>
      <p:sp>
        <p:nvSpPr>
          <p:cNvPr id="42" name="TextBox 41">
            <a:extLst>
              <a:ext uri="{FF2B5EF4-FFF2-40B4-BE49-F238E27FC236}">
                <a16:creationId xmlns:a16="http://schemas.microsoft.com/office/drawing/2014/main" id="{6A5B5404-D31C-0B70-D68D-D27ABE1A0A74}"/>
              </a:ext>
            </a:extLst>
          </p:cNvPr>
          <p:cNvSpPr txBox="1"/>
          <p:nvPr/>
        </p:nvSpPr>
        <p:spPr>
          <a:xfrm>
            <a:off x="8218167" y="2554448"/>
            <a:ext cx="3790951" cy="830997"/>
          </a:xfrm>
          <a:prstGeom prst="rect">
            <a:avLst/>
          </a:prstGeom>
          <a:noFill/>
        </p:spPr>
        <p:txBody>
          <a:bodyPr wrap="square">
            <a:spAutoFit/>
          </a:bodyPr>
          <a:lstStyle/>
          <a:p>
            <a:r>
              <a:rPr lang="en-GB" sz="1600" b="1" dirty="0">
                <a:latin typeface="Segoe UI Variable Text" pitchFamily="2" charset="0"/>
              </a:rPr>
              <a:t>Forms 🖊️</a:t>
            </a:r>
            <a:r>
              <a:rPr lang="en-GB" sz="1600" dirty="0">
                <a:latin typeface="Segoe UI Variable Text" pitchFamily="2" charset="0"/>
              </a:rPr>
              <a:t> Interactive fields where users can input data, like surveys or registrations.</a:t>
            </a:r>
          </a:p>
        </p:txBody>
      </p:sp>
      <p:sp>
        <p:nvSpPr>
          <p:cNvPr id="44" name="TextBox 43">
            <a:extLst>
              <a:ext uri="{FF2B5EF4-FFF2-40B4-BE49-F238E27FC236}">
                <a16:creationId xmlns:a16="http://schemas.microsoft.com/office/drawing/2014/main" id="{87B99E3A-4CB3-A5B4-794C-36C60710E840}"/>
              </a:ext>
            </a:extLst>
          </p:cNvPr>
          <p:cNvSpPr txBox="1"/>
          <p:nvPr/>
        </p:nvSpPr>
        <p:spPr>
          <a:xfrm>
            <a:off x="8218167" y="3385445"/>
            <a:ext cx="3790951" cy="830997"/>
          </a:xfrm>
          <a:prstGeom prst="rect">
            <a:avLst/>
          </a:prstGeom>
          <a:noFill/>
        </p:spPr>
        <p:txBody>
          <a:bodyPr wrap="square">
            <a:spAutoFit/>
          </a:bodyPr>
          <a:lstStyle/>
          <a:p>
            <a:r>
              <a:rPr lang="en-GB" sz="1600" b="1" dirty="0">
                <a:latin typeface="Segoe UI Variable Text" pitchFamily="2" charset="0"/>
              </a:rPr>
              <a:t>Maps 🗺️</a:t>
            </a:r>
            <a:r>
              <a:rPr lang="en-GB" sz="1600" dirty="0">
                <a:latin typeface="Segoe UI Variable Text" pitchFamily="2" charset="0"/>
              </a:rPr>
              <a:t> Interactive geographic or schematic maps showing locations, routes, or layouts.</a:t>
            </a:r>
          </a:p>
        </p:txBody>
      </p:sp>
      <p:sp>
        <p:nvSpPr>
          <p:cNvPr id="45" name="TextBox 44">
            <a:extLst>
              <a:ext uri="{FF2B5EF4-FFF2-40B4-BE49-F238E27FC236}">
                <a16:creationId xmlns:a16="http://schemas.microsoft.com/office/drawing/2014/main" id="{A452FECB-C155-CB1C-678B-8144F735CCEC}"/>
              </a:ext>
            </a:extLst>
          </p:cNvPr>
          <p:cNvSpPr txBox="1"/>
          <p:nvPr/>
        </p:nvSpPr>
        <p:spPr>
          <a:xfrm>
            <a:off x="8218167" y="4258150"/>
            <a:ext cx="3790951" cy="830997"/>
          </a:xfrm>
          <a:prstGeom prst="rect">
            <a:avLst/>
          </a:prstGeom>
          <a:noFill/>
        </p:spPr>
        <p:txBody>
          <a:bodyPr wrap="square">
            <a:spAutoFit/>
          </a:bodyPr>
          <a:lstStyle/>
          <a:p>
            <a:r>
              <a:rPr lang="en-GB" sz="1600" b="1">
                <a:latin typeface="Segoe UI Variable Text" pitchFamily="2" charset="0"/>
              </a:rPr>
              <a:t>Quiz ❓</a:t>
            </a:r>
            <a:r>
              <a:rPr lang="en-GB" sz="1600">
                <a:latin typeface="Segoe UI Variable Text" pitchFamily="2" charset="0"/>
              </a:rPr>
              <a:t> </a:t>
            </a:r>
            <a:r>
              <a:rPr lang="en-GB" sz="1600" dirty="0">
                <a:latin typeface="Segoe UI Variable Text" pitchFamily="2" charset="0"/>
              </a:rPr>
              <a:t>Interactive questions to test knowledge, gather responses, or provide feedback.</a:t>
            </a:r>
          </a:p>
        </p:txBody>
      </p:sp>
      <p:pic>
        <p:nvPicPr>
          <p:cNvPr id="46" name="Picture 45">
            <a:extLst>
              <a:ext uri="{FF2B5EF4-FFF2-40B4-BE49-F238E27FC236}">
                <a16:creationId xmlns:a16="http://schemas.microsoft.com/office/drawing/2014/main" id="{9FE1F1DA-7646-41AD-D0B6-3D651AFE56EC}"/>
              </a:ext>
            </a:extLst>
          </p:cNvPr>
          <p:cNvPicPr>
            <a:picLocks noChangeAspect="1"/>
          </p:cNvPicPr>
          <p:nvPr/>
        </p:nvPicPr>
        <p:blipFill>
          <a:blip r:embed="rId4"/>
          <a:stretch>
            <a:fillRect/>
          </a:stretch>
        </p:blipFill>
        <p:spPr>
          <a:xfrm>
            <a:off x="8302023" y="5328602"/>
            <a:ext cx="567656" cy="567656"/>
          </a:xfrm>
          <a:prstGeom prst="rect">
            <a:avLst/>
          </a:prstGeom>
        </p:spPr>
      </p:pic>
      <p:sp>
        <p:nvSpPr>
          <p:cNvPr id="48" name="TextBox 47">
            <a:extLst>
              <a:ext uri="{FF2B5EF4-FFF2-40B4-BE49-F238E27FC236}">
                <a16:creationId xmlns:a16="http://schemas.microsoft.com/office/drawing/2014/main" id="{9529E3B0-E8A6-8A72-F71D-0C4FB07DCDC8}"/>
              </a:ext>
            </a:extLst>
          </p:cNvPr>
          <p:cNvSpPr txBox="1"/>
          <p:nvPr/>
        </p:nvSpPr>
        <p:spPr>
          <a:xfrm>
            <a:off x="8983980" y="5275807"/>
            <a:ext cx="2891790" cy="830997"/>
          </a:xfrm>
          <a:prstGeom prst="rect">
            <a:avLst/>
          </a:prstGeom>
          <a:noFill/>
        </p:spPr>
        <p:txBody>
          <a:bodyPr wrap="square">
            <a:spAutoFit/>
          </a:bodyPr>
          <a:lstStyle/>
          <a:p>
            <a:r>
              <a:rPr lang="en-GB" sz="1600" b="1" noProof="0" dirty="0">
                <a:latin typeface="Segoe UI Variable Text" pitchFamily="2" charset="0"/>
              </a:rPr>
              <a:t>Activity A</a:t>
            </a:r>
          </a:p>
          <a:p>
            <a:r>
              <a:rPr lang="en-GB" sz="1600" noProof="0" dirty="0">
                <a:latin typeface="Segoe UI Variable Text" pitchFamily="2" charset="0"/>
              </a:rPr>
              <a:t>Identify the type of content a museum app could use.</a:t>
            </a:r>
          </a:p>
        </p:txBody>
      </p:sp>
    </p:spTree>
    <p:extLst>
      <p:ext uri="{BB962C8B-B14F-4D97-AF65-F5344CB8AC3E}">
        <p14:creationId xmlns:p14="http://schemas.microsoft.com/office/powerpoint/2010/main" val="110861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78E0C8-7CC8-E7AA-73EA-7C75AAB06E98}"/>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Hardware and software</a:t>
            </a:r>
          </a:p>
        </p:txBody>
      </p:sp>
      <p:sp>
        <p:nvSpPr>
          <p:cNvPr id="4" name="TextBox 3">
            <a:extLst>
              <a:ext uri="{FF2B5EF4-FFF2-40B4-BE49-F238E27FC236}">
                <a16:creationId xmlns:a16="http://schemas.microsoft.com/office/drawing/2014/main" id="{59C611DB-85E8-0897-4644-10261BDB9BF7}"/>
              </a:ext>
            </a:extLst>
          </p:cNvPr>
          <p:cNvSpPr txBox="1"/>
          <p:nvPr/>
        </p:nvSpPr>
        <p:spPr>
          <a:xfrm>
            <a:off x="182880" y="1294180"/>
            <a:ext cx="11795760" cy="584775"/>
          </a:xfrm>
          <a:prstGeom prst="rect">
            <a:avLst/>
          </a:prstGeom>
          <a:solidFill>
            <a:schemeClr val="bg1">
              <a:lumMod val="95000"/>
            </a:schemeClr>
          </a:solidFill>
        </p:spPr>
        <p:txBody>
          <a:bodyPr wrap="square">
            <a:spAutoFit/>
          </a:bodyPr>
          <a:lstStyle/>
          <a:p>
            <a:r>
              <a:rPr lang="en-GB" sz="1600" b="1" noProof="0" dirty="0">
                <a:solidFill>
                  <a:schemeClr val="tx1"/>
                </a:solidFill>
                <a:latin typeface="Segoe UI Variable Text" pitchFamily="2" charset="0"/>
                <a:cs typeface="Segoe UI" panose="020B0502040204020203" pitchFamily="34" charset="0"/>
              </a:rPr>
              <a:t>Hardware</a:t>
            </a:r>
            <a:r>
              <a:rPr lang="en-GB" sz="1600" noProof="0" dirty="0">
                <a:solidFill>
                  <a:schemeClr val="tx1"/>
                </a:solidFill>
                <a:latin typeface="Segoe UI Variable Text" pitchFamily="2" charset="0"/>
                <a:cs typeface="Segoe UI" panose="020B0502040204020203" pitchFamily="34" charset="0"/>
              </a:rPr>
              <a:t> is the physical components of a computer or electronic device that you can touch. </a:t>
            </a:r>
            <a:r>
              <a:rPr lang="en-GB" sz="1600" b="1" dirty="0">
                <a:latin typeface="Segoe UI Variable Text" pitchFamily="2" charset="0"/>
                <a:cs typeface="Segoe UI" panose="020B0502040204020203" pitchFamily="34" charset="0"/>
              </a:rPr>
              <a:t>Software</a:t>
            </a:r>
            <a:r>
              <a:rPr lang="en-GB" sz="1600" dirty="0">
                <a:latin typeface="Segoe UI Variable Text" pitchFamily="2" charset="0"/>
                <a:cs typeface="Segoe UI" panose="020B0502040204020203" pitchFamily="34" charset="0"/>
              </a:rPr>
              <a:t> is a program or application that runs on a computer and tell the hardware what to do.</a:t>
            </a:r>
            <a:endParaRPr lang="en-GB" sz="1600" noProof="0" dirty="0">
              <a:solidFill>
                <a:schemeClr val="tx1"/>
              </a:solidFill>
              <a:latin typeface="Segoe UI Variable Text" pitchFamily="2" charset="0"/>
              <a:cs typeface="Segoe UI" panose="020B0502040204020203" pitchFamily="34" charset="0"/>
            </a:endParaRPr>
          </a:p>
        </p:txBody>
      </p:sp>
      <p:pic>
        <p:nvPicPr>
          <p:cNvPr id="29" name="Picture 28">
            <a:extLst>
              <a:ext uri="{FF2B5EF4-FFF2-40B4-BE49-F238E27FC236}">
                <a16:creationId xmlns:a16="http://schemas.microsoft.com/office/drawing/2014/main" id="{02BB213D-2026-8A2D-C10B-DABEE4F0E3B3}"/>
              </a:ext>
            </a:extLst>
          </p:cNvPr>
          <p:cNvPicPr>
            <a:picLocks noChangeAspect="1"/>
          </p:cNvPicPr>
          <p:nvPr/>
        </p:nvPicPr>
        <p:blipFill>
          <a:blip r:embed="rId2"/>
          <a:stretch>
            <a:fillRect/>
          </a:stretch>
        </p:blipFill>
        <p:spPr>
          <a:xfrm>
            <a:off x="6429399" y="377190"/>
            <a:ext cx="567656" cy="567656"/>
          </a:xfrm>
          <a:prstGeom prst="rect">
            <a:avLst/>
          </a:prstGeom>
        </p:spPr>
      </p:pic>
      <p:sp>
        <p:nvSpPr>
          <p:cNvPr id="32" name="TextBox 31">
            <a:extLst>
              <a:ext uri="{FF2B5EF4-FFF2-40B4-BE49-F238E27FC236}">
                <a16:creationId xmlns:a16="http://schemas.microsoft.com/office/drawing/2014/main" id="{8F788508-9960-B822-DD2F-67FE0A07E497}"/>
              </a:ext>
            </a:extLst>
          </p:cNvPr>
          <p:cNvSpPr txBox="1"/>
          <p:nvPr/>
        </p:nvSpPr>
        <p:spPr>
          <a:xfrm>
            <a:off x="7009921" y="359201"/>
            <a:ext cx="4968719" cy="830997"/>
          </a:xfrm>
          <a:prstGeom prst="rect">
            <a:avLst/>
          </a:prstGeom>
          <a:noFill/>
        </p:spPr>
        <p:txBody>
          <a:bodyPr wrap="square">
            <a:spAutoFit/>
          </a:bodyPr>
          <a:lstStyle/>
          <a:p>
            <a:r>
              <a:rPr lang="en-GB" sz="1600" b="1" noProof="0" dirty="0">
                <a:latin typeface="Segoe UI Variable Text" pitchFamily="2" charset="0"/>
              </a:rPr>
              <a:t>Activity (B and C)</a:t>
            </a:r>
          </a:p>
          <a:p>
            <a:r>
              <a:rPr lang="en-GB" sz="1600" noProof="0" dirty="0">
                <a:latin typeface="Segoe UI Variable Text" pitchFamily="2" charset="0"/>
              </a:rPr>
              <a:t>Identify the hardware and software required to create different types of interactive products</a:t>
            </a:r>
          </a:p>
        </p:txBody>
      </p:sp>
      <p:pic>
        <p:nvPicPr>
          <p:cNvPr id="3" name="Picture 2">
            <a:extLst>
              <a:ext uri="{FF2B5EF4-FFF2-40B4-BE49-F238E27FC236}">
                <a16:creationId xmlns:a16="http://schemas.microsoft.com/office/drawing/2014/main" id="{5E73B1A5-F7A2-840A-5A12-23239CA24F35}"/>
              </a:ext>
            </a:extLst>
          </p:cNvPr>
          <p:cNvPicPr>
            <a:picLocks noChangeAspect="1"/>
          </p:cNvPicPr>
          <p:nvPr/>
        </p:nvPicPr>
        <p:blipFill>
          <a:blip r:embed="rId3"/>
          <a:stretch>
            <a:fillRect/>
          </a:stretch>
        </p:blipFill>
        <p:spPr>
          <a:xfrm>
            <a:off x="182880" y="2777878"/>
            <a:ext cx="2792729" cy="1745456"/>
          </a:xfrm>
          <a:prstGeom prst="rect">
            <a:avLst/>
          </a:prstGeom>
        </p:spPr>
      </p:pic>
      <p:sp>
        <p:nvSpPr>
          <p:cNvPr id="9" name="TextBox 8">
            <a:extLst>
              <a:ext uri="{FF2B5EF4-FFF2-40B4-BE49-F238E27FC236}">
                <a16:creationId xmlns:a16="http://schemas.microsoft.com/office/drawing/2014/main" id="{106A6B75-10B7-505B-1798-AC043C3C12D8}"/>
              </a:ext>
            </a:extLst>
          </p:cNvPr>
          <p:cNvSpPr txBox="1"/>
          <p:nvPr/>
        </p:nvSpPr>
        <p:spPr>
          <a:xfrm>
            <a:off x="3077527" y="2024390"/>
            <a:ext cx="2792728" cy="3539430"/>
          </a:xfrm>
          <a:prstGeom prst="rect">
            <a:avLst/>
          </a:prstGeom>
          <a:noFill/>
        </p:spPr>
        <p:txBody>
          <a:bodyPr wrap="square">
            <a:spAutoFit/>
          </a:bodyPr>
          <a:lstStyle/>
          <a:p>
            <a:pPr marL="285750" indent="-285750">
              <a:buFont typeface="Arial" panose="020B0604020202020204" pitchFamily="34" charset="0"/>
              <a:buChar char="•"/>
            </a:pPr>
            <a:r>
              <a:rPr lang="en-GB" sz="1600" b="1" dirty="0">
                <a:latin typeface="Segoe UI Variable Text" pitchFamily="2" charset="0"/>
              </a:rPr>
              <a:t>App creation software: </a:t>
            </a:r>
            <a:r>
              <a:rPr lang="en-GB" sz="1600" dirty="0">
                <a:latin typeface="Segoe UI Variable Text" pitchFamily="2" charset="0"/>
              </a:rPr>
              <a:t>Design, develop, and publish mobile or desktop applications.</a:t>
            </a:r>
          </a:p>
          <a:p>
            <a:pPr marL="285750" indent="-285750">
              <a:buFont typeface="Arial" panose="020B0604020202020204" pitchFamily="34" charset="0"/>
              <a:buChar char="•"/>
            </a:pPr>
            <a:r>
              <a:rPr lang="en-GB" sz="1600" b="1" dirty="0">
                <a:latin typeface="Segoe UI Variable Text" pitchFamily="2" charset="0"/>
              </a:rPr>
              <a:t>Authoring tools: </a:t>
            </a:r>
            <a:r>
              <a:rPr lang="en-GB" sz="1600" dirty="0">
                <a:latin typeface="Segoe UI Variable Text" pitchFamily="2" charset="0"/>
              </a:rPr>
              <a:t>Create interactive multimedia content such as websites, e-learning courses, or animations.</a:t>
            </a:r>
          </a:p>
          <a:p>
            <a:pPr marL="285750" indent="-285750">
              <a:buFont typeface="Arial" panose="020B0604020202020204" pitchFamily="34" charset="0"/>
              <a:buChar char="•"/>
            </a:pPr>
            <a:r>
              <a:rPr lang="en-GB" sz="1600" b="1" dirty="0">
                <a:latin typeface="Segoe UI Variable Text" pitchFamily="2" charset="0"/>
              </a:rPr>
              <a:t>Kiosk interface </a:t>
            </a:r>
            <a:r>
              <a:rPr lang="en-GB" sz="1600" dirty="0">
                <a:latin typeface="Segoe UI Variable Text" pitchFamily="2" charset="0"/>
              </a:rPr>
              <a:t>software: Create interactive displays for public information kiosks, museums, or exhibitions.</a:t>
            </a:r>
          </a:p>
        </p:txBody>
      </p:sp>
      <p:sp>
        <p:nvSpPr>
          <p:cNvPr id="12" name="TextBox 11">
            <a:extLst>
              <a:ext uri="{FF2B5EF4-FFF2-40B4-BE49-F238E27FC236}">
                <a16:creationId xmlns:a16="http://schemas.microsoft.com/office/drawing/2014/main" id="{BA9F1967-79AC-B32D-C6F0-B3BB815F42E4}"/>
              </a:ext>
            </a:extLst>
          </p:cNvPr>
          <p:cNvSpPr txBox="1"/>
          <p:nvPr/>
        </p:nvSpPr>
        <p:spPr>
          <a:xfrm>
            <a:off x="182880" y="4687491"/>
            <a:ext cx="2792729" cy="830997"/>
          </a:xfrm>
          <a:prstGeom prst="rect">
            <a:avLst/>
          </a:prstGeom>
          <a:noFill/>
        </p:spPr>
        <p:txBody>
          <a:bodyPr wrap="square">
            <a:spAutoFit/>
          </a:bodyPr>
          <a:lstStyle/>
          <a:p>
            <a:r>
              <a:rPr lang="en-GB" sz="1600" b="1" dirty="0">
                <a:latin typeface="Segoe UI Variable Text" pitchFamily="2" charset="0"/>
              </a:rPr>
              <a:t>Web authoring software </a:t>
            </a:r>
            <a:r>
              <a:rPr lang="en-GB" sz="1600" dirty="0">
                <a:latin typeface="Segoe UI Variable Text" pitchFamily="2" charset="0"/>
              </a:rPr>
              <a:t>is used to design, develop, and publish websites.</a:t>
            </a:r>
          </a:p>
        </p:txBody>
      </p:sp>
      <p:sp>
        <p:nvSpPr>
          <p:cNvPr id="13" name="TextBox 12">
            <a:extLst>
              <a:ext uri="{FF2B5EF4-FFF2-40B4-BE49-F238E27FC236}">
                <a16:creationId xmlns:a16="http://schemas.microsoft.com/office/drawing/2014/main" id="{69AFA52A-C981-BCF8-FDF6-20E944C4A320}"/>
              </a:ext>
            </a:extLst>
          </p:cNvPr>
          <p:cNvSpPr txBox="1"/>
          <p:nvPr/>
        </p:nvSpPr>
        <p:spPr>
          <a:xfrm>
            <a:off x="182880" y="2026668"/>
            <a:ext cx="2792729" cy="584775"/>
          </a:xfrm>
          <a:prstGeom prst="rect">
            <a:avLst/>
          </a:prstGeom>
          <a:solidFill>
            <a:schemeClr val="bg1">
              <a:lumMod val="85000"/>
            </a:schemeClr>
          </a:solidFill>
        </p:spPr>
        <p:txBody>
          <a:bodyPr wrap="square">
            <a:spAutoFit/>
          </a:bodyPr>
          <a:lstStyle/>
          <a:p>
            <a:pPr algn="ctr"/>
            <a:r>
              <a:rPr lang="en-GB" sz="1600" b="1" noProof="0" dirty="0">
                <a:solidFill>
                  <a:schemeClr val="tx1"/>
                </a:solidFill>
                <a:latin typeface="Segoe UI Variable Text" pitchFamily="2" charset="0"/>
                <a:cs typeface="Segoe UI" panose="020B0502040204020203" pitchFamily="34" charset="0"/>
              </a:rPr>
              <a:t>Software used to create IDMPs</a:t>
            </a:r>
          </a:p>
        </p:txBody>
      </p:sp>
      <p:sp>
        <p:nvSpPr>
          <p:cNvPr id="16" name="TextBox 15">
            <a:extLst>
              <a:ext uri="{FF2B5EF4-FFF2-40B4-BE49-F238E27FC236}">
                <a16:creationId xmlns:a16="http://schemas.microsoft.com/office/drawing/2014/main" id="{AEF43397-7EB6-25AB-5661-1C7EE7DAC30D}"/>
              </a:ext>
            </a:extLst>
          </p:cNvPr>
          <p:cNvSpPr txBox="1"/>
          <p:nvPr/>
        </p:nvSpPr>
        <p:spPr>
          <a:xfrm>
            <a:off x="6662738" y="2024390"/>
            <a:ext cx="2792729" cy="584775"/>
          </a:xfrm>
          <a:prstGeom prst="rect">
            <a:avLst/>
          </a:prstGeom>
          <a:solidFill>
            <a:schemeClr val="bg1">
              <a:lumMod val="85000"/>
            </a:schemeClr>
          </a:solidFill>
        </p:spPr>
        <p:txBody>
          <a:bodyPr wrap="square">
            <a:spAutoFit/>
          </a:bodyPr>
          <a:lstStyle/>
          <a:p>
            <a:pPr algn="ctr"/>
            <a:r>
              <a:rPr lang="en-GB" sz="1600" b="1" dirty="0">
                <a:latin typeface="Segoe UI Variable Text" pitchFamily="2" charset="0"/>
                <a:cs typeface="Segoe UI" panose="020B0502040204020203" pitchFamily="34" charset="0"/>
              </a:rPr>
              <a:t>Hardware </a:t>
            </a:r>
            <a:r>
              <a:rPr lang="en-GB" sz="1600" b="1" noProof="0" dirty="0">
                <a:solidFill>
                  <a:schemeClr val="tx1"/>
                </a:solidFill>
                <a:latin typeface="Segoe UI Variable Text" pitchFamily="2" charset="0"/>
                <a:cs typeface="Segoe UI" panose="020B0502040204020203" pitchFamily="34" charset="0"/>
              </a:rPr>
              <a:t>used to create IDMPs</a:t>
            </a:r>
          </a:p>
        </p:txBody>
      </p:sp>
      <p:pic>
        <p:nvPicPr>
          <p:cNvPr id="19" name="Picture 18">
            <a:extLst>
              <a:ext uri="{FF2B5EF4-FFF2-40B4-BE49-F238E27FC236}">
                <a16:creationId xmlns:a16="http://schemas.microsoft.com/office/drawing/2014/main" id="{F58069EC-BAC6-3819-C40D-516EE07DBAC9}"/>
              </a:ext>
            </a:extLst>
          </p:cNvPr>
          <p:cNvPicPr>
            <a:picLocks noChangeAspect="1"/>
          </p:cNvPicPr>
          <p:nvPr/>
        </p:nvPicPr>
        <p:blipFill>
          <a:blip r:embed="rId4"/>
          <a:stretch>
            <a:fillRect/>
          </a:stretch>
        </p:blipFill>
        <p:spPr>
          <a:xfrm>
            <a:off x="6662738" y="2775974"/>
            <a:ext cx="2792729" cy="1570910"/>
          </a:xfrm>
          <a:prstGeom prst="rect">
            <a:avLst/>
          </a:prstGeom>
        </p:spPr>
      </p:pic>
      <p:sp>
        <p:nvSpPr>
          <p:cNvPr id="20" name="TextBox 19">
            <a:extLst>
              <a:ext uri="{FF2B5EF4-FFF2-40B4-BE49-F238E27FC236}">
                <a16:creationId xmlns:a16="http://schemas.microsoft.com/office/drawing/2014/main" id="{65E7BB4D-0847-EB50-DADB-62861C1FA55A}"/>
              </a:ext>
            </a:extLst>
          </p:cNvPr>
          <p:cNvSpPr txBox="1"/>
          <p:nvPr/>
        </p:nvSpPr>
        <p:spPr>
          <a:xfrm>
            <a:off x="9715500" y="2024390"/>
            <a:ext cx="2263140" cy="1815882"/>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Segoe UI Variable Text" pitchFamily="2" charset="0"/>
              </a:rPr>
              <a:t>Computer</a:t>
            </a:r>
          </a:p>
          <a:p>
            <a:pPr marL="285750" indent="-285750">
              <a:buFont typeface="Arial" panose="020B0604020202020204" pitchFamily="34" charset="0"/>
              <a:buChar char="•"/>
            </a:pPr>
            <a:r>
              <a:rPr lang="en-GB" sz="1600" dirty="0">
                <a:latin typeface="Segoe UI Variable Text" pitchFamily="2" charset="0"/>
              </a:rPr>
              <a:t>Mouse/trackpad</a:t>
            </a:r>
          </a:p>
          <a:p>
            <a:pPr marL="285750" indent="-285750">
              <a:buFont typeface="Arial" panose="020B0604020202020204" pitchFamily="34" charset="0"/>
              <a:buChar char="•"/>
            </a:pPr>
            <a:r>
              <a:rPr lang="en-GB" sz="1600" dirty="0">
                <a:latin typeface="Segoe UI Variable Text" pitchFamily="2" charset="0"/>
              </a:rPr>
              <a:t>Stylus</a:t>
            </a:r>
          </a:p>
          <a:p>
            <a:pPr marL="285750" indent="-285750">
              <a:buFont typeface="Arial" panose="020B0604020202020204" pitchFamily="34" charset="0"/>
              <a:buChar char="•"/>
            </a:pPr>
            <a:r>
              <a:rPr lang="en-GB" sz="1600" dirty="0">
                <a:latin typeface="Segoe UI Variable Text" pitchFamily="2" charset="0"/>
              </a:rPr>
              <a:t>Monitor</a:t>
            </a:r>
          </a:p>
          <a:p>
            <a:pPr marL="285750" indent="-285750">
              <a:buFont typeface="Arial" panose="020B0604020202020204" pitchFamily="34" charset="0"/>
              <a:buChar char="•"/>
            </a:pPr>
            <a:r>
              <a:rPr lang="en-GB" sz="1600" dirty="0">
                <a:latin typeface="Segoe UI Variable Text" pitchFamily="2" charset="0"/>
              </a:rPr>
              <a:t>Touch screen</a:t>
            </a:r>
          </a:p>
          <a:p>
            <a:pPr marL="285750" indent="-285750">
              <a:buFont typeface="Arial" panose="020B0604020202020204" pitchFamily="34" charset="0"/>
              <a:buChar char="•"/>
            </a:pPr>
            <a:r>
              <a:rPr lang="en-GB" sz="1600" dirty="0">
                <a:latin typeface="Segoe UI Variable Text" pitchFamily="2" charset="0"/>
              </a:rPr>
              <a:t>Microphone</a:t>
            </a:r>
          </a:p>
          <a:p>
            <a:pPr marL="285750" indent="-285750">
              <a:buFont typeface="Arial" panose="020B0604020202020204" pitchFamily="34" charset="0"/>
              <a:buChar char="•"/>
            </a:pPr>
            <a:r>
              <a:rPr lang="en-GB" sz="1600" dirty="0">
                <a:latin typeface="Segoe UI Variable Text" pitchFamily="2" charset="0"/>
              </a:rPr>
              <a:t>Digital camera</a:t>
            </a:r>
            <a:endParaRPr lang="en-GB" sz="1400" dirty="0">
              <a:latin typeface="Segoe UI Variable Text" pitchFamily="2" charset="0"/>
            </a:endParaRPr>
          </a:p>
        </p:txBody>
      </p:sp>
      <p:sp>
        <p:nvSpPr>
          <p:cNvPr id="23" name="TextBox 22">
            <a:extLst>
              <a:ext uri="{FF2B5EF4-FFF2-40B4-BE49-F238E27FC236}">
                <a16:creationId xmlns:a16="http://schemas.microsoft.com/office/drawing/2014/main" id="{7ECAAFEA-BF54-AF72-CA4E-A63F8917B0EA}"/>
              </a:ext>
            </a:extLst>
          </p:cNvPr>
          <p:cNvSpPr txBox="1"/>
          <p:nvPr/>
        </p:nvSpPr>
        <p:spPr>
          <a:xfrm>
            <a:off x="6662738" y="4479527"/>
            <a:ext cx="2792729" cy="1323439"/>
          </a:xfrm>
          <a:prstGeom prst="rect">
            <a:avLst/>
          </a:prstGeom>
          <a:noFill/>
        </p:spPr>
        <p:txBody>
          <a:bodyPr wrap="square">
            <a:spAutoFit/>
          </a:bodyPr>
          <a:lstStyle/>
          <a:p>
            <a:r>
              <a:rPr lang="en-GB" sz="1600" dirty="0">
                <a:latin typeface="Segoe UI Variable Text" pitchFamily="2" charset="0"/>
              </a:rPr>
              <a:t>A </a:t>
            </a:r>
            <a:r>
              <a:rPr lang="en-GB" sz="1600" b="1" dirty="0">
                <a:latin typeface="Segoe UI Variable Text" pitchFamily="2" charset="0"/>
              </a:rPr>
              <a:t>graphics tablet </a:t>
            </a:r>
            <a:r>
              <a:rPr lang="en-GB" sz="1600" dirty="0">
                <a:latin typeface="Segoe UI Variable Text" pitchFamily="2" charset="0"/>
              </a:rPr>
              <a:t>is useful for creating detailed illustrations, icons, or custom graphics for apps, websites, or e-learning content.</a:t>
            </a:r>
          </a:p>
        </p:txBody>
      </p:sp>
      <p:cxnSp>
        <p:nvCxnSpPr>
          <p:cNvPr id="26" name="Straight Connector 25">
            <a:extLst>
              <a:ext uri="{FF2B5EF4-FFF2-40B4-BE49-F238E27FC236}">
                <a16:creationId xmlns:a16="http://schemas.microsoft.com/office/drawing/2014/main" id="{72B326CA-1CF0-DF55-1C92-690F31181F77}"/>
              </a:ext>
            </a:extLst>
          </p:cNvPr>
          <p:cNvCxnSpPr/>
          <p:nvPr/>
        </p:nvCxnSpPr>
        <p:spPr>
          <a:xfrm>
            <a:off x="6096000" y="2024390"/>
            <a:ext cx="0" cy="3778576"/>
          </a:xfrm>
          <a:prstGeom prst="line">
            <a:avLst/>
          </a:prstGeom>
          <a:ln w="76200">
            <a:solidFill>
              <a:schemeClr val="tx1"/>
            </a:solidFill>
          </a:ln>
        </p:spPr>
        <p:style>
          <a:lnRef idx="2">
            <a:schemeClr val="accent1"/>
          </a:lnRef>
          <a:fillRef idx="0">
            <a:schemeClr val="accent1"/>
          </a:fillRef>
          <a:effectRef idx="1">
            <a:schemeClr val="accent1"/>
          </a:effectRef>
          <a:fontRef idx="minor">
            <a:schemeClr val="tx1"/>
          </a:fontRef>
        </p:style>
      </p:cxnSp>
      <p:sp>
        <p:nvSpPr>
          <p:cNvPr id="28" name="Isosceles Triangle 27">
            <a:extLst>
              <a:ext uri="{FF2B5EF4-FFF2-40B4-BE49-F238E27FC236}">
                <a16:creationId xmlns:a16="http://schemas.microsoft.com/office/drawing/2014/main" id="{0B06EC96-5C09-3F96-271C-E99F7B10A298}"/>
              </a:ext>
            </a:extLst>
          </p:cNvPr>
          <p:cNvSpPr/>
          <p:nvPr/>
        </p:nvSpPr>
        <p:spPr>
          <a:xfrm>
            <a:off x="2497455" y="4479527"/>
            <a:ext cx="239078" cy="20796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Isosceles Triangle 29">
            <a:extLst>
              <a:ext uri="{FF2B5EF4-FFF2-40B4-BE49-F238E27FC236}">
                <a16:creationId xmlns:a16="http://schemas.microsoft.com/office/drawing/2014/main" id="{7ACCDBEE-08EE-9BD9-837F-F152B16A1481}"/>
              </a:ext>
            </a:extLst>
          </p:cNvPr>
          <p:cNvSpPr/>
          <p:nvPr/>
        </p:nvSpPr>
        <p:spPr>
          <a:xfrm>
            <a:off x="8936605" y="4242902"/>
            <a:ext cx="239078" cy="20796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51919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6397A-D45E-54E8-0A72-D6ABB2D6B61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9860331-DB52-1678-FDEB-2D21DA58E70B}"/>
              </a:ext>
            </a:extLst>
          </p:cNvPr>
          <p:cNvPicPr>
            <a:picLocks noChangeAspect="1"/>
          </p:cNvPicPr>
          <p:nvPr/>
        </p:nvPicPr>
        <p:blipFill>
          <a:blip r:embed="rId2"/>
          <a:stretch>
            <a:fillRect/>
          </a:stretch>
        </p:blipFill>
        <p:spPr>
          <a:xfrm>
            <a:off x="3065975" y="2490746"/>
            <a:ext cx="2814761" cy="1876507"/>
          </a:xfrm>
          <a:prstGeom prst="rect">
            <a:avLst/>
          </a:prstGeom>
        </p:spPr>
      </p:pic>
      <p:sp>
        <p:nvSpPr>
          <p:cNvPr id="2" name="Rectangle 1">
            <a:extLst>
              <a:ext uri="{FF2B5EF4-FFF2-40B4-BE49-F238E27FC236}">
                <a16:creationId xmlns:a16="http://schemas.microsoft.com/office/drawing/2014/main" id="{9FA3660A-6430-F796-301F-98F4A5ADE473}"/>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Hardware and software</a:t>
            </a:r>
          </a:p>
        </p:txBody>
      </p:sp>
      <p:sp>
        <p:nvSpPr>
          <p:cNvPr id="4" name="TextBox 3">
            <a:extLst>
              <a:ext uri="{FF2B5EF4-FFF2-40B4-BE49-F238E27FC236}">
                <a16:creationId xmlns:a16="http://schemas.microsoft.com/office/drawing/2014/main" id="{0CBBBBEA-FC58-6BD5-B57C-5A9C8373F231}"/>
              </a:ext>
            </a:extLst>
          </p:cNvPr>
          <p:cNvSpPr txBox="1"/>
          <p:nvPr/>
        </p:nvSpPr>
        <p:spPr>
          <a:xfrm>
            <a:off x="182880" y="1294180"/>
            <a:ext cx="11795760" cy="584775"/>
          </a:xfrm>
          <a:prstGeom prst="rect">
            <a:avLst/>
          </a:prstGeom>
          <a:solidFill>
            <a:schemeClr val="bg1">
              <a:lumMod val="95000"/>
            </a:schemeClr>
          </a:solidFill>
        </p:spPr>
        <p:txBody>
          <a:bodyPr wrap="square">
            <a:spAutoFit/>
          </a:bodyPr>
          <a:lstStyle/>
          <a:p>
            <a:r>
              <a:rPr lang="en-GB" sz="1600" b="1" noProof="0" dirty="0">
                <a:solidFill>
                  <a:schemeClr val="tx1"/>
                </a:solidFill>
                <a:latin typeface="Segoe UI Variable Text" pitchFamily="2" charset="0"/>
                <a:cs typeface="Segoe UI" panose="020B0502040204020203" pitchFamily="34" charset="0"/>
              </a:rPr>
              <a:t>Hardware</a:t>
            </a:r>
            <a:r>
              <a:rPr lang="en-GB" sz="1600" noProof="0" dirty="0">
                <a:solidFill>
                  <a:schemeClr val="tx1"/>
                </a:solidFill>
                <a:latin typeface="Segoe UI Variable Text" pitchFamily="2" charset="0"/>
                <a:cs typeface="Segoe UI" panose="020B0502040204020203" pitchFamily="34" charset="0"/>
              </a:rPr>
              <a:t> is the physical components of a computer or electronic device that you can touch. </a:t>
            </a:r>
            <a:r>
              <a:rPr lang="en-GB" sz="1600" b="1" dirty="0">
                <a:latin typeface="Segoe UI Variable Text" pitchFamily="2" charset="0"/>
                <a:cs typeface="Segoe UI" panose="020B0502040204020203" pitchFamily="34" charset="0"/>
              </a:rPr>
              <a:t>Software</a:t>
            </a:r>
            <a:r>
              <a:rPr lang="en-GB" sz="1600" dirty="0">
                <a:latin typeface="Segoe UI Variable Text" pitchFamily="2" charset="0"/>
                <a:cs typeface="Segoe UI" panose="020B0502040204020203" pitchFamily="34" charset="0"/>
              </a:rPr>
              <a:t> is a program or application that runs on a computer and tell the hardware what to do.</a:t>
            </a:r>
            <a:endParaRPr lang="en-GB" sz="1600" noProof="0" dirty="0">
              <a:solidFill>
                <a:schemeClr val="tx1"/>
              </a:solidFill>
              <a:latin typeface="Segoe UI Variable Text" pitchFamily="2" charset="0"/>
              <a:cs typeface="Segoe UI" panose="020B0502040204020203" pitchFamily="34" charset="0"/>
            </a:endParaRPr>
          </a:p>
        </p:txBody>
      </p:sp>
      <p:pic>
        <p:nvPicPr>
          <p:cNvPr id="29" name="Picture 28">
            <a:extLst>
              <a:ext uri="{FF2B5EF4-FFF2-40B4-BE49-F238E27FC236}">
                <a16:creationId xmlns:a16="http://schemas.microsoft.com/office/drawing/2014/main" id="{E3462A8D-9F8F-E726-3292-65D37841DFFB}"/>
              </a:ext>
            </a:extLst>
          </p:cNvPr>
          <p:cNvPicPr>
            <a:picLocks noChangeAspect="1"/>
          </p:cNvPicPr>
          <p:nvPr/>
        </p:nvPicPr>
        <p:blipFill>
          <a:blip r:embed="rId3"/>
          <a:stretch>
            <a:fillRect/>
          </a:stretch>
        </p:blipFill>
        <p:spPr>
          <a:xfrm>
            <a:off x="6429399" y="377190"/>
            <a:ext cx="567656" cy="567656"/>
          </a:xfrm>
          <a:prstGeom prst="rect">
            <a:avLst/>
          </a:prstGeom>
        </p:spPr>
      </p:pic>
      <p:sp>
        <p:nvSpPr>
          <p:cNvPr id="32" name="TextBox 31">
            <a:extLst>
              <a:ext uri="{FF2B5EF4-FFF2-40B4-BE49-F238E27FC236}">
                <a16:creationId xmlns:a16="http://schemas.microsoft.com/office/drawing/2014/main" id="{987F669F-EDD6-2D63-CC0F-572CDDA76FDC}"/>
              </a:ext>
            </a:extLst>
          </p:cNvPr>
          <p:cNvSpPr txBox="1"/>
          <p:nvPr/>
        </p:nvSpPr>
        <p:spPr>
          <a:xfrm>
            <a:off x="7009921" y="359201"/>
            <a:ext cx="4968719" cy="830997"/>
          </a:xfrm>
          <a:prstGeom prst="rect">
            <a:avLst/>
          </a:prstGeom>
          <a:noFill/>
        </p:spPr>
        <p:txBody>
          <a:bodyPr wrap="square">
            <a:spAutoFit/>
          </a:bodyPr>
          <a:lstStyle/>
          <a:p>
            <a:r>
              <a:rPr lang="en-GB" sz="1600" b="1" noProof="0" dirty="0">
                <a:latin typeface="Segoe UI Variable Text" pitchFamily="2" charset="0"/>
              </a:rPr>
              <a:t>Activity (D and E)</a:t>
            </a:r>
          </a:p>
          <a:p>
            <a:r>
              <a:rPr lang="en-GB" sz="1600" noProof="0" dirty="0">
                <a:latin typeface="Segoe UI Variable Text" pitchFamily="2" charset="0"/>
              </a:rPr>
              <a:t>Identify the </a:t>
            </a:r>
            <a:r>
              <a:rPr lang="en-GB" sz="1600" dirty="0">
                <a:latin typeface="Segoe UI Variable Text" pitchFamily="2" charset="0"/>
              </a:rPr>
              <a:t>different ways users can access and interact with interactive digital media products.</a:t>
            </a:r>
            <a:endParaRPr lang="en-GB" sz="1600" noProof="0" dirty="0">
              <a:latin typeface="Segoe UI Variable Text" pitchFamily="2" charset="0"/>
            </a:endParaRPr>
          </a:p>
        </p:txBody>
      </p:sp>
      <p:sp>
        <p:nvSpPr>
          <p:cNvPr id="9" name="TextBox 8">
            <a:extLst>
              <a:ext uri="{FF2B5EF4-FFF2-40B4-BE49-F238E27FC236}">
                <a16:creationId xmlns:a16="http://schemas.microsoft.com/office/drawing/2014/main" id="{FDB57071-8B06-0C4E-55A5-E483B5D73BCE}"/>
              </a:ext>
            </a:extLst>
          </p:cNvPr>
          <p:cNvSpPr txBox="1"/>
          <p:nvPr/>
        </p:nvSpPr>
        <p:spPr>
          <a:xfrm>
            <a:off x="72682" y="2461187"/>
            <a:ext cx="2792728" cy="1569660"/>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Segoe UI Variable Text" pitchFamily="2" charset="0"/>
              </a:rPr>
              <a:t>Computers </a:t>
            </a:r>
          </a:p>
          <a:p>
            <a:pPr marL="285750" indent="-285750">
              <a:buFont typeface="Arial" panose="020B0604020202020204" pitchFamily="34" charset="0"/>
              <a:buChar char="•"/>
            </a:pPr>
            <a:r>
              <a:rPr lang="en-GB" sz="1600" dirty="0">
                <a:latin typeface="Segoe UI Variable Text" pitchFamily="2" charset="0"/>
              </a:rPr>
              <a:t>Games consoles</a:t>
            </a:r>
          </a:p>
          <a:p>
            <a:pPr marL="285750" indent="-285750">
              <a:buFont typeface="Arial" panose="020B0604020202020204" pitchFamily="34" charset="0"/>
              <a:buChar char="•"/>
            </a:pPr>
            <a:r>
              <a:rPr lang="en-GB" sz="1600" dirty="0">
                <a:latin typeface="Segoe UI Variable Text" pitchFamily="2" charset="0"/>
              </a:rPr>
              <a:t>Kiosks</a:t>
            </a:r>
          </a:p>
          <a:p>
            <a:pPr marL="285750" indent="-285750">
              <a:buFont typeface="Arial" panose="020B0604020202020204" pitchFamily="34" charset="0"/>
              <a:buChar char="•"/>
            </a:pPr>
            <a:r>
              <a:rPr lang="en-GB" sz="1600" dirty="0">
                <a:latin typeface="Segoe UI Variable Text" pitchFamily="2" charset="0"/>
              </a:rPr>
              <a:t>Phones</a:t>
            </a:r>
          </a:p>
          <a:p>
            <a:pPr marL="285750" indent="-285750">
              <a:buFont typeface="Arial" panose="020B0604020202020204" pitchFamily="34" charset="0"/>
              <a:buChar char="•"/>
            </a:pPr>
            <a:r>
              <a:rPr lang="en-GB" sz="1600" dirty="0">
                <a:latin typeface="Segoe UI Variable Text" pitchFamily="2" charset="0"/>
              </a:rPr>
              <a:t>Smart TV</a:t>
            </a:r>
          </a:p>
          <a:p>
            <a:pPr marL="285750" indent="-285750">
              <a:buFont typeface="Arial" panose="020B0604020202020204" pitchFamily="34" charset="0"/>
              <a:buChar char="•"/>
            </a:pPr>
            <a:r>
              <a:rPr lang="en-GB" sz="1600" dirty="0">
                <a:latin typeface="Segoe UI Variable Text" pitchFamily="2" charset="0"/>
              </a:rPr>
              <a:t>Tablets </a:t>
            </a:r>
          </a:p>
        </p:txBody>
      </p:sp>
      <p:sp>
        <p:nvSpPr>
          <p:cNvPr id="12" name="TextBox 11">
            <a:extLst>
              <a:ext uri="{FF2B5EF4-FFF2-40B4-BE49-F238E27FC236}">
                <a16:creationId xmlns:a16="http://schemas.microsoft.com/office/drawing/2014/main" id="{FBE982D1-03A7-6DC2-C395-176C1349D54B}"/>
              </a:ext>
            </a:extLst>
          </p:cNvPr>
          <p:cNvSpPr txBox="1"/>
          <p:nvPr/>
        </p:nvSpPr>
        <p:spPr>
          <a:xfrm>
            <a:off x="168181" y="4507059"/>
            <a:ext cx="5712554" cy="830997"/>
          </a:xfrm>
          <a:prstGeom prst="rect">
            <a:avLst/>
          </a:prstGeom>
          <a:noFill/>
        </p:spPr>
        <p:txBody>
          <a:bodyPr wrap="square">
            <a:spAutoFit/>
          </a:bodyPr>
          <a:lstStyle/>
          <a:p>
            <a:r>
              <a:rPr lang="en-GB" sz="1600" b="1" dirty="0">
                <a:latin typeface="Segoe UI Variable Text" pitchFamily="2" charset="0"/>
              </a:rPr>
              <a:t>Smart TVs </a:t>
            </a:r>
            <a:r>
              <a:rPr lang="en-GB" sz="1600" dirty="0">
                <a:latin typeface="Segoe UI Variable Text" pitchFamily="2" charset="0"/>
              </a:rPr>
              <a:t>are used to access interactive digital media products because they combine the features of a traditional television with internet connectivity and smart functionality.</a:t>
            </a:r>
          </a:p>
        </p:txBody>
      </p:sp>
      <p:sp>
        <p:nvSpPr>
          <p:cNvPr id="13" name="TextBox 12">
            <a:extLst>
              <a:ext uri="{FF2B5EF4-FFF2-40B4-BE49-F238E27FC236}">
                <a16:creationId xmlns:a16="http://schemas.microsoft.com/office/drawing/2014/main" id="{0913A830-7925-C6F7-43BC-B06E87A555FF}"/>
              </a:ext>
            </a:extLst>
          </p:cNvPr>
          <p:cNvSpPr txBox="1"/>
          <p:nvPr/>
        </p:nvSpPr>
        <p:spPr>
          <a:xfrm>
            <a:off x="182880" y="2026668"/>
            <a:ext cx="5697856" cy="338554"/>
          </a:xfrm>
          <a:prstGeom prst="rect">
            <a:avLst/>
          </a:prstGeom>
          <a:solidFill>
            <a:schemeClr val="bg1">
              <a:lumMod val="85000"/>
            </a:schemeClr>
          </a:solidFill>
        </p:spPr>
        <p:txBody>
          <a:bodyPr wrap="square">
            <a:spAutoFit/>
          </a:bodyPr>
          <a:lstStyle/>
          <a:p>
            <a:pPr algn="ctr"/>
            <a:r>
              <a:rPr lang="en-GB" sz="1600" b="1" noProof="0" dirty="0">
                <a:solidFill>
                  <a:schemeClr val="tx1"/>
                </a:solidFill>
                <a:latin typeface="Segoe UI Variable Text" pitchFamily="2" charset="0"/>
                <a:cs typeface="Segoe UI" panose="020B0502040204020203" pitchFamily="34" charset="0"/>
              </a:rPr>
              <a:t>Hardware used to access IDMPs</a:t>
            </a:r>
          </a:p>
        </p:txBody>
      </p:sp>
      <p:cxnSp>
        <p:nvCxnSpPr>
          <p:cNvPr id="26" name="Straight Connector 25">
            <a:extLst>
              <a:ext uri="{FF2B5EF4-FFF2-40B4-BE49-F238E27FC236}">
                <a16:creationId xmlns:a16="http://schemas.microsoft.com/office/drawing/2014/main" id="{D75D8105-6D25-A40C-F0B8-CA35F1F9C1C1}"/>
              </a:ext>
            </a:extLst>
          </p:cNvPr>
          <p:cNvCxnSpPr/>
          <p:nvPr/>
        </p:nvCxnSpPr>
        <p:spPr>
          <a:xfrm>
            <a:off x="6096000" y="2024390"/>
            <a:ext cx="0" cy="3778576"/>
          </a:xfrm>
          <a:prstGeom prst="line">
            <a:avLst/>
          </a:prstGeom>
          <a:ln w="76200">
            <a:solidFill>
              <a:schemeClr val="tx1"/>
            </a:solidFill>
          </a:ln>
        </p:spPr>
        <p:style>
          <a:lnRef idx="2">
            <a:schemeClr val="accent1"/>
          </a:lnRef>
          <a:fillRef idx="0">
            <a:schemeClr val="accent1"/>
          </a:fillRef>
          <a:effectRef idx="1">
            <a:schemeClr val="accent1"/>
          </a:effectRef>
          <a:fontRef idx="minor">
            <a:schemeClr val="tx1"/>
          </a:fontRef>
        </p:style>
      </p:cxnSp>
      <p:sp>
        <p:nvSpPr>
          <p:cNvPr id="28" name="Isosceles Triangle 27">
            <a:extLst>
              <a:ext uri="{FF2B5EF4-FFF2-40B4-BE49-F238E27FC236}">
                <a16:creationId xmlns:a16="http://schemas.microsoft.com/office/drawing/2014/main" id="{A2046A1D-4863-BE3C-F6CB-1115F26252DF}"/>
              </a:ext>
            </a:extLst>
          </p:cNvPr>
          <p:cNvSpPr/>
          <p:nvPr/>
        </p:nvSpPr>
        <p:spPr>
          <a:xfrm>
            <a:off x="5252150" y="4245419"/>
            <a:ext cx="239078" cy="20796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FB584B62-8B85-5095-B3A5-5514EBDD98EB}"/>
              </a:ext>
            </a:extLst>
          </p:cNvPr>
          <p:cNvSpPr txBox="1"/>
          <p:nvPr/>
        </p:nvSpPr>
        <p:spPr>
          <a:xfrm>
            <a:off x="6311265" y="2026668"/>
            <a:ext cx="5697856" cy="338554"/>
          </a:xfrm>
          <a:prstGeom prst="rect">
            <a:avLst/>
          </a:prstGeom>
          <a:solidFill>
            <a:schemeClr val="bg1">
              <a:lumMod val="85000"/>
            </a:schemeClr>
          </a:solidFill>
        </p:spPr>
        <p:txBody>
          <a:bodyPr wrap="square">
            <a:spAutoFit/>
          </a:bodyPr>
          <a:lstStyle/>
          <a:p>
            <a:pPr algn="ctr"/>
            <a:r>
              <a:rPr lang="en-GB" sz="1600" b="1" noProof="0" dirty="0">
                <a:solidFill>
                  <a:schemeClr val="tx1"/>
                </a:solidFill>
                <a:latin typeface="Segoe UI Variable Text" pitchFamily="2" charset="0"/>
                <a:cs typeface="Segoe UI" panose="020B0502040204020203" pitchFamily="34" charset="0"/>
              </a:rPr>
              <a:t>How users interact with IDMPs</a:t>
            </a:r>
          </a:p>
        </p:txBody>
      </p:sp>
      <p:sp>
        <p:nvSpPr>
          <p:cNvPr id="8" name="TextBox 7">
            <a:extLst>
              <a:ext uri="{FF2B5EF4-FFF2-40B4-BE49-F238E27FC236}">
                <a16:creationId xmlns:a16="http://schemas.microsoft.com/office/drawing/2014/main" id="{3099CFFA-DB64-66B2-892F-2F106A4798EA}"/>
              </a:ext>
            </a:extLst>
          </p:cNvPr>
          <p:cNvSpPr txBox="1"/>
          <p:nvPr/>
        </p:nvSpPr>
        <p:spPr>
          <a:xfrm>
            <a:off x="6251922" y="2461187"/>
            <a:ext cx="2245370" cy="1569660"/>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Segoe UI Variable Text" pitchFamily="2" charset="0"/>
              </a:rPr>
              <a:t>Touch screen/stylus</a:t>
            </a:r>
          </a:p>
          <a:p>
            <a:pPr marL="285750" indent="-285750">
              <a:buFont typeface="Arial" panose="020B0604020202020204" pitchFamily="34" charset="0"/>
              <a:buChar char="•"/>
            </a:pPr>
            <a:r>
              <a:rPr lang="en-GB" sz="1600" dirty="0">
                <a:latin typeface="Segoe UI Variable Text" pitchFamily="2" charset="0"/>
              </a:rPr>
              <a:t>Voice controls</a:t>
            </a:r>
          </a:p>
          <a:p>
            <a:pPr marL="285750" indent="-285750">
              <a:buFont typeface="Arial" panose="020B0604020202020204" pitchFamily="34" charset="0"/>
              <a:buChar char="•"/>
            </a:pPr>
            <a:r>
              <a:rPr lang="en-GB" sz="1600" dirty="0">
                <a:latin typeface="Segoe UI Variable Text" pitchFamily="2" charset="0"/>
              </a:rPr>
              <a:t>Camera input</a:t>
            </a:r>
          </a:p>
          <a:p>
            <a:pPr marL="285750" indent="-285750">
              <a:buFont typeface="Arial" panose="020B0604020202020204" pitchFamily="34" charset="0"/>
              <a:buChar char="•"/>
            </a:pPr>
            <a:r>
              <a:rPr lang="en-GB" sz="1600" dirty="0">
                <a:latin typeface="Segoe UI Variable Text" pitchFamily="2" charset="0"/>
              </a:rPr>
              <a:t>Keyboard/buttons</a:t>
            </a:r>
          </a:p>
          <a:p>
            <a:pPr marL="285750" indent="-285750">
              <a:buFont typeface="Arial" panose="020B0604020202020204" pitchFamily="34" charset="0"/>
              <a:buChar char="•"/>
            </a:pPr>
            <a:r>
              <a:rPr lang="en-GB" sz="1600" dirty="0">
                <a:latin typeface="Segoe UI Variable Text" pitchFamily="2" charset="0"/>
              </a:rPr>
              <a:t>Mouse/joystick control</a:t>
            </a:r>
          </a:p>
        </p:txBody>
      </p:sp>
      <p:pic>
        <p:nvPicPr>
          <p:cNvPr id="10" name="Picture 9">
            <a:extLst>
              <a:ext uri="{FF2B5EF4-FFF2-40B4-BE49-F238E27FC236}">
                <a16:creationId xmlns:a16="http://schemas.microsoft.com/office/drawing/2014/main" id="{32B15672-BC3F-DB25-EED2-1C6806A0892D}"/>
              </a:ext>
            </a:extLst>
          </p:cNvPr>
          <p:cNvPicPr>
            <a:picLocks noChangeAspect="1"/>
          </p:cNvPicPr>
          <p:nvPr/>
        </p:nvPicPr>
        <p:blipFill>
          <a:blip r:embed="rId4"/>
          <a:stretch>
            <a:fillRect/>
          </a:stretch>
        </p:blipFill>
        <p:spPr>
          <a:xfrm>
            <a:off x="8712556" y="2512935"/>
            <a:ext cx="3296566" cy="1854318"/>
          </a:xfrm>
          <a:prstGeom prst="rect">
            <a:avLst/>
          </a:prstGeom>
        </p:spPr>
      </p:pic>
      <p:sp>
        <p:nvSpPr>
          <p:cNvPr id="11" name="TextBox 10">
            <a:extLst>
              <a:ext uri="{FF2B5EF4-FFF2-40B4-BE49-F238E27FC236}">
                <a16:creationId xmlns:a16="http://schemas.microsoft.com/office/drawing/2014/main" id="{4649CBF2-B374-6D80-84FF-35A6D3A7E1C5}"/>
              </a:ext>
            </a:extLst>
          </p:cNvPr>
          <p:cNvSpPr txBox="1"/>
          <p:nvPr/>
        </p:nvSpPr>
        <p:spPr>
          <a:xfrm>
            <a:off x="6251922" y="4492779"/>
            <a:ext cx="5712554" cy="830997"/>
          </a:xfrm>
          <a:prstGeom prst="rect">
            <a:avLst/>
          </a:prstGeom>
          <a:noFill/>
        </p:spPr>
        <p:txBody>
          <a:bodyPr wrap="square">
            <a:spAutoFit/>
          </a:bodyPr>
          <a:lstStyle/>
          <a:p>
            <a:r>
              <a:rPr lang="en-GB" sz="1600" b="1" dirty="0">
                <a:latin typeface="Segoe UI Variable Text" pitchFamily="2" charset="0"/>
              </a:rPr>
              <a:t>Voice controls </a:t>
            </a:r>
            <a:r>
              <a:rPr lang="en-GB" sz="1600" dirty="0">
                <a:latin typeface="Segoe UI Variable Text" pitchFamily="2" charset="0"/>
              </a:rPr>
              <a:t>are used to interact with interactive digital media products because they allow hands-free, natural, and convenient control. </a:t>
            </a:r>
          </a:p>
        </p:txBody>
      </p:sp>
      <p:sp>
        <p:nvSpPr>
          <p:cNvPr id="14" name="Isosceles Triangle 13">
            <a:extLst>
              <a:ext uri="{FF2B5EF4-FFF2-40B4-BE49-F238E27FC236}">
                <a16:creationId xmlns:a16="http://schemas.microsoft.com/office/drawing/2014/main" id="{373DFCF7-F83C-DB15-1EF6-1A0E5AF986EF}"/>
              </a:ext>
            </a:extLst>
          </p:cNvPr>
          <p:cNvSpPr/>
          <p:nvPr/>
        </p:nvSpPr>
        <p:spPr>
          <a:xfrm>
            <a:off x="11335891" y="4231139"/>
            <a:ext cx="239078" cy="20796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67025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F20901-2EC4-480D-83AE-7376750A1479}"/>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Main task</a:t>
            </a:r>
          </a:p>
        </p:txBody>
      </p:sp>
      <p:sp>
        <p:nvSpPr>
          <p:cNvPr id="3" name="TextBox 2">
            <a:extLst>
              <a:ext uri="{FF2B5EF4-FFF2-40B4-BE49-F238E27FC236}">
                <a16:creationId xmlns:a16="http://schemas.microsoft.com/office/drawing/2014/main" id="{BD3CE51A-0F7D-6EC5-7AF5-DA8E23438ABF}"/>
              </a:ext>
            </a:extLst>
          </p:cNvPr>
          <p:cNvSpPr txBox="1"/>
          <p:nvPr/>
        </p:nvSpPr>
        <p:spPr>
          <a:xfrm>
            <a:off x="207868" y="1230518"/>
            <a:ext cx="7335932" cy="584775"/>
          </a:xfrm>
          <a:prstGeom prst="rect">
            <a:avLst/>
          </a:prstGeom>
          <a:noFill/>
        </p:spPr>
        <p:txBody>
          <a:bodyPr wrap="square">
            <a:spAutoFit/>
          </a:bodyPr>
          <a:lstStyle/>
          <a:p>
            <a:pPr marL="285750" indent="-285750">
              <a:buFont typeface="Arial" panose="020B0604020202020204" pitchFamily="34" charset="0"/>
              <a:buChar char="•"/>
            </a:pPr>
            <a:r>
              <a:rPr lang="en-GB" sz="1600" noProof="0" dirty="0">
                <a:latin typeface="Segoe UI Variable Text" pitchFamily="2" charset="0"/>
                <a:cs typeface="Segoe UI" panose="020B0502040204020203" pitchFamily="34" charset="0"/>
              </a:rPr>
              <a:t>Open the EarthGuard information point provided.</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Complete the </a:t>
            </a:r>
            <a:r>
              <a:rPr lang="en-GB" sz="1600" u="sng" dirty="0">
                <a:latin typeface="Segoe UI Variable Text" pitchFamily="2" charset="0"/>
                <a:cs typeface="Segoe UI" panose="020B0502040204020203" pitchFamily="34" charset="0"/>
              </a:rPr>
              <a:t>two</a:t>
            </a:r>
            <a:r>
              <a:rPr lang="en-GB" sz="1600" dirty="0">
                <a:latin typeface="Segoe UI Variable Text" pitchFamily="2" charset="0"/>
                <a:cs typeface="Segoe UI" panose="020B0502040204020203" pitchFamily="34" charset="0"/>
              </a:rPr>
              <a:t> questions found on the worksheet (Shown on the right)</a:t>
            </a:r>
            <a:endParaRPr lang="en-GB" sz="1600" noProof="0" dirty="0">
              <a:latin typeface="Segoe UI Variable Text" pitchFamily="2" charset="0"/>
              <a:cs typeface="Segoe UI" panose="020B0502040204020203" pitchFamily="34" charset="0"/>
            </a:endParaRPr>
          </a:p>
        </p:txBody>
      </p:sp>
      <p:pic>
        <p:nvPicPr>
          <p:cNvPr id="8" name="Picture 7">
            <a:extLst>
              <a:ext uri="{FF2B5EF4-FFF2-40B4-BE49-F238E27FC236}">
                <a16:creationId xmlns:a16="http://schemas.microsoft.com/office/drawing/2014/main" id="{9C162673-0EBD-F539-DA8D-79C3E2EDBA7F}"/>
              </a:ext>
            </a:extLst>
          </p:cNvPr>
          <p:cNvPicPr>
            <a:picLocks noChangeAspect="1"/>
          </p:cNvPicPr>
          <p:nvPr/>
        </p:nvPicPr>
        <p:blipFill>
          <a:blip r:embed="rId2"/>
          <a:stretch>
            <a:fillRect/>
          </a:stretch>
        </p:blipFill>
        <p:spPr>
          <a:xfrm>
            <a:off x="7459371" y="634365"/>
            <a:ext cx="4363059" cy="4810796"/>
          </a:xfrm>
          <a:prstGeom prst="rect">
            <a:avLst/>
          </a:prstGeom>
          <a:ln>
            <a:solidFill>
              <a:schemeClr val="tx1"/>
            </a:solidFill>
          </a:ln>
        </p:spPr>
      </p:pic>
    </p:spTree>
    <p:extLst>
      <p:ext uri="{BB962C8B-B14F-4D97-AF65-F5344CB8AC3E}">
        <p14:creationId xmlns:p14="http://schemas.microsoft.com/office/powerpoint/2010/main" val="1302180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7038A8-D3E9-CF08-7DDA-7C32352A6E3F}"/>
              </a:ext>
            </a:extLst>
          </p:cNvPr>
          <p:cNvSpPr/>
          <p:nvPr/>
        </p:nvSpPr>
        <p:spPr>
          <a:xfrm>
            <a:off x="786809" y="446566"/>
            <a:ext cx="10664456" cy="5539563"/>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pic>
        <p:nvPicPr>
          <p:cNvPr id="3" name="Picture 2" descr="A black text with a black arrow&#10;&#10;Description automatically generated">
            <a:extLst>
              <a:ext uri="{FF2B5EF4-FFF2-40B4-BE49-F238E27FC236}">
                <a16:creationId xmlns:a16="http://schemas.microsoft.com/office/drawing/2014/main" id="{5F839C1A-3872-520C-B5E6-FEC494F848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7648" y="578125"/>
            <a:ext cx="1748446" cy="922305"/>
          </a:xfrm>
          <a:prstGeom prst="rect">
            <a:avLst/>
          </a:prstGeom>
        </p:spPr>
      </p:pic>
      <p:sp>
        <p:nvSpPr>
          <p:cNvPr id="4" name="TextBox 3">
            <a:extLst>
              <a:ext uri="{FF2B5EF4-FFF2-40B4-BE49-F238E27FC236}">
                <a16:creationId xmlns:a16="http://schemas.microsoft.com/office/drawing/2014/main" id="{F353EF3A-BFFF-4626-C5C6-9535B775064E}"/>
              </a:ext>
            </a:extLst>
          </p:cNvPr>
          <p:cNvSpPr txBox="1"/>
          <p:nvPr/>
        </p:nvSpPr>
        <p:spPr>
          <a:xfrm>
            <a:off x="1125279" y="751794"/>
            <a:ext cx="9941442" cy="501772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b="1" kern="100" noProof="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kern="100" noProof="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 © SIMPLY TEACH 2025</a:t>
            </a:r>
          </a:p>
          <a:p>
            <a:pPr>
              <a:lnSpc>
                <a:spcPct val="107000"/>
              </a:lnSpc>
              <a:spcAft>
                <a:spcPts val="800"/>
              </a:spcAft>
            </a:pPr>
            <a:endParaRPr lang="en-GB" sz="1400" kern="100" noProof="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p>
        </p:txBody>
      </p:sp>
    </p:spTree>
    <p:extLst>
      <p:ext uri="{BB962C8B-B14F-4D97-AF65-F5344CB8AC3E}">
        <p14:creationId xmlns:p14="http://schemas.microsoft.com/office/powerpoint/2010/main" val="1208199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927</TotalTime>
  <Words>1052</Words>
  <Application>Microsoft Office PowerPoint</Application>
  <PresentationFormat>Widescreen</PresentationFormat>
  <Paragraphs>102</Paragraphs>
  <Slides>8</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Corbett, DC (Staff, Parks House)</dc:creator>
  <cp:lastModifiedBy>Corbett, DC (Staff, Parks House)</cp:lastModifiedBy>
  <cp:revision>35</cp:revision>
  <dcterms:created xsi:type="dcterms:W3CDTF">2025-03-08T14:05:16Z</dcterms:created>
  <dcterms:modified xsi:type="dcterms:W3CDTF">2025-08-31T20:53:30Z</dcterms:modified>
</cp:coreProperties>
</file>